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7" r:id="rId4"/>
    <p:sldId id="261" r:id="rId5"/>
    <p:sldId id="260" r:id="rId6"/>
    <p:sldId id="268" r:id="rId7"/>
    <p:sldId id="263"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CDE1"/>
    <a:srgbClr val="FFCB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7"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20180885\Documents\1st%20-%20Work\2020\03-Mar\Marketing\Index%20Funds\Nifty%20TRI%20return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20180885\Documents\1st%20-%20Work\2020\03-Mar\Marketing\Index%20Funds\Nifty%20TRI%20return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20180885\Documents\1st%20-%20Work\2020\03-Mar\Marketing\Index%20Funds\Nifty%20TRI%20return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Sheet1!$A$2</c:f>
              <c:strCache>
                <c:ptCount val="1"/>
                <c:pt idx="0">
                  <c:v>Total AUM Rs Cr (Month End)</c:v>
                </c:pt>
              </c:strCache>
            </c:strRef>
          </c:tx>
          <c:spPr>
            <a:ln w="28575" cap="rnd">
              <a:solidFill>
                <a:schemeClr val="accent1"/>
              </a:solidFill>
              <a:round/>
            </a:ln>
            <a:effectLst/>
          </c:spPr>
          <c:marker>
            <c:symbol val="none"/>
          </c:marker>
          <c:cat>
            <c:numRef>
              <c:f>Sheet1!$B$1:$BK$1</c:f>
              <c:numCache>
                <c:formatCode>mmm\-yy</c:formatCode>
                <c:ptCount val="62"/>
                <c:pt idx="0">
                  <c:v>43862</c:v>
                </c:pt>
                <c:pt idx="1">
                  <c:v>43831</c:v>
                </c:pt>
                <c:pt idx="2">
                  <c:v>43800</c:v>
                </c:pt>
                <c:pt idx="3">
                  <c:v>43770</c:v>
                </c:pt>
                <c:pt idx="4">
                  <c:v>43739</c:v>
                </c:pt>
                <c:pt idx="5">
                  <c:v>43709</c:v>
                </c:pt>
                <c:pt idx="6">
                  <c:v>43678</c:v>
                </c:pt>
                <c:pt idx="7">
                  <c:v>43647</c:v>
                </c:pt>
                <c:pt idx="8">
                  <c:v>43617</c:v>
                </c:pt>
                <c:pt idx="9">
                  <c:v>43586</c:v>
                </c:pt>
                <c:pt idx="10">
                  <c:v>43556</c:v>
                </c:pt>
                <c:pt idx="11">
                  <c:v>43525</c:v>
                </c:pt>
                <c:pt idx="12">
                  <c:v>43497</c:v>
                </c:pt>
                <c:pt idx="13">
                  <c:v>43466</c:v>
                </c:pt>
                <c:pt idx="14">
                  <c:v>43435</c:v>
                </c:pt>
                <c:pt idx="15">
                  <c:v>43405</c:v>
                </c:pt>
                <c:pt idx="16">
                  <c:v>43374</c:v>
                </c:pt>
                <c:pt idx="17">
                  <c:v>43344</c:v>
                </c:pt>
                <c:pt idx="18">
                  <c:v>43313</c:v>
                </c:pt>
                <c:pt idx="19">
                  <c:v>43282</c:v>
                </c:pt>
                <c:pt idx="20">
                  <c:v>43252</c:v>
                </c:pt>
                <c:pt idx="21">
                  <c:v>43221</c:v>
                </c:pt>
                <c:pt idx="22">
                  <c:v>43191</c:v>
                </c:pt>
                <c:pt idx="23">
                  <c:v>43160</c:v>
                </c:pt>
                <c:pt idx="24">
                  <c:v>43132</c:v>
                </c:pt>
                <c:pt idx="25">
                  <c:v>43101</c:v>
                </c:pt>
                <c:pt idx="26">
                  <c:v>43070</c:v>
                </c:pt>
                <c:pt idx="27">
                  <c:v>43040</c:v>
                </c:pt>
                <c:pt idx="28">
                  <c:v>43009</c:v>
                </c:pt>
                <c:pt idx="29">
                  <c:v>42979</c:v>
                </c:pt>
                <c:pt idx="30">
                  <c:v>42948</c:v>
                </c:pt>
                <c:pt idx="31">
                  <c:v>42917</c:v>
                </c:pt>
                <c:pt idx="32">
                  <c:v>42887</c:v>
                </c:pt>
                <c:pt idx="33">
                  <c:v>42856</c:v>
                </c:pt>
                <c:pt idx="34">
                  <c:v>42826</c:v>
                </c:pt>
                <c:pt idx="35">
                  <c:v>42795</c:v>
                </c:pt>
                <c:pt idx="36">
                  <c:v>42767</c:v>
                </c:pt>
                <c:pt idx="37">
                  <c:v>42736</c:v>
                </c:pt>
                <c:pt idx="38">
                  <c:v>42705</c:v>
                </c:pt>
                <c:pt idx="39">
                  <c:v>42675</c:v>
                </c:pt>
                <c:pt idx="40">
                  <c:v>42644</c:v>
                </c:pt>
                <c:pt idx="41">
                  <c:v>42614</c:v>
                </c:pt>
                <c:pt idx="42">
                  <c:v>42583</c:v>
                </c:pt>
                <c:pt idx="43">
                  <c:v>42552</c:v>
                </c:pt>
                <c:pt idx="44">
                  <c:v>42522</c:v>
                </c:pt>
                <c:pt idx="45">
                  <c:v>42491</c:v>
                </c:pt>
                <c:pt idx="46">
                  <c:v>42461</c:v>
                </c:pt>
                <c:pt idx="47">
                  <c:v>42430</c:v>
                </c:pt>
                <c:pt idx="48">
                  <c:v>42401</c:v>
                </c:pt>
                <c:pt idx="49">
                  <c:v>42370</c:v>
                </c:pt>
                <c:pt idx="50">
                  <c:v>42339</c:v>
                </c:pt>
                <c:pt idx="51">
                  <c:v>42309</c:v>
                </c:pt>
                <c:pt idx="52">
                  <c:v>42278</c:v>
                </c:pt>
                <c:pt idx="53">
                  <c:v>42248</c:v>
                </c:pt>
                <c:pt idx="54">
                  <c:v>42217</c:v>
                </c:pt>
                <c:pt idx="55">
                  <c:v>42186</c:v>
                </c:pt>
                <c:pt idx="56">
                  <c:v>42156</c:v>
                </c:pt>
                <c:pt idx="57">
                  <c:v>42125</c:v>
                </c:pt>
                <c:pt idx="58">
                  <c:v>42095</c:v>
                </c:pt>
                <c:pt idx="59">
                  <c:v>42064</c:v>
                </c:pt>
                <c:pt idx="60">
                  <c:v>42036</c:v>
                </c:pt>
                <c:pt idx="61">
                  <c:v>42005</c:v>
                </c:pt>
              </c:numCache>
            </c:numRef>
          </c:cat>
          <c:val>
            <c:numRef>
              <c:f>Sheet1!$B$2:$BK$2</c:f>
              <c:numCache>
                <c:formatCode>#,##0.00</c:formatCode>
                <c:ptCount val="62"/>
                <c:pt idx="0">
                  <c:v>188631.55410000001</c:v>
                </c:pt>
                <c:pt idx="1">
                  <c:v>183120.95700000005</c:v>
                </c:pt>
                <c:pt idx="2">
                  <c:v>185532.12530000007</c:v>
                </c:pt>
                <c:pt idx="3">
                  <c:v>171659.71459999998</c:v>
                </c:pt>
                <c:pt idx="4">
                  <c:v>166617.88030000005</c:v>
                </c:pt>
                <c:pt idx="5">
                  <c:v>153735.52960000001</c:v>
                </c:pt>
                <c:pt idx="6">
                  <c:v>145862.72879999998</c:v>
                </c:pt>
                <c:pt idx="7">
                  <c:v>150299.38769999996</c:v>
                </c:pt>
                <c:pt idx="8">
                  <c:v>147094.76499999998</c:v>
                </c:pt>
                <c:pt idx="9">
                  <c:v>142464.91819999999</c:v>
                </c:pt>
                <c:pt idx="10">
                  <c:v>136455.7818</c:v>
                </c:pt>
                <c:pt idx="11">
                  <c:v>140195.54879999996</c:v>
                </c:pt>
                <c:pt idx="12">
                  <c:v>118476.5445</c:v>
                </c:pt>
                <c:pt idx="13">
                  <c:v>112165.17960000003</c:v>
                </c:pt>
                <c:pt idx="14">
                  <c:v>112094.0811</c:v>
                </c:pt>
                <c:pt idx="15">
                  <c:v>99410.440800000026</c:v>
                </c:pt>
                <c:pt idx="16">
                  <c:v>93753.626900000017</c:v>
                </c:pt>
                <c:pt idx="17">
                  <c:v>94633.815200000012</c:v>
                </c:pt>
                <c:pt idx="18">
                  <c:v>98785.826300000015</c:v>
                </c:pt>
                <c:pt idx="19">
                  <c:v>94166.714800000016</c:v>
                </c:pt>
                <c:pt idx="20">
                  <c:v>92792.628500000006</c:v>
                </c:pt>
                <c:pt idx="21">
                  <c:v>85026.231499999951</c:v>
                </c:pt>
                <c:pt idx="22">
                  <c:v>81509.585699999996</c:v>
                </c:pt>
                <c:pt idx="23">
                  <c:v>76917.502500000017</c:v>
                </c:pt>
                <c:pt idx="24">
                  <c:v>73727.081299999976</c:v>
                </c:pt>
                <c:pt idx="25">
                  <c:v>77203.889400000015</c:v>
                </c:pt>
                <c:pt idx="26">
                  <c:v>75922.877499999988</c:v>
                </c:pt>
                <c:pt idx="27">
                  <c:v>75335.078900000037</c:v>
                </c:pt>
                <c:pt idx="28">
                  <c:v>63166.931499999999</c:v>
                </c:pt>
                <c:pt idx="29">
                  <c:v>57933.372199999998</c:v>
                </c:pt>
                <c:pt idx="30">
                  <c:v>56467.901199999993</c:v>
                </c:pt>
                <c:pt idx="31">
                  <c:v>55549.557299999993</c:v>
                </c:pt>
                <c:pt idx="32">
                  <c:v>51001.2667</c:v>
                </c:pt>
                <c:pt idx="33">
                  <c:v>50397.463100000001</c:v>
                </c:pt>
                <c:pt idx="34">
                  <c:v>48724.032700000011</c:v>
                </c:pt>
                <c:pt idx="35">
                  <c:v>47088.531800000012</c:v>
                </c:pt>
                <c:pt idx="36">
                  <c:v>42253.876199999992</c:v>
                </c:pt>
                <c:pt idx="37">
                  <c:v>39672.213599999995</c:v>
                </c:pt>
                <c:pt idx="38">
                  <c:v>30935.574799999999</c:v>
                </c:pt>
                <c:pt idx="39">
                  <c:v>27357.030100000007</c:v>
                </c:pt>
                <c:pt idx="40">
                  <c:v>25457.947199999995</c:v>
                </c:pt>
                <c:pt idx="41">
                  <c:v>24365.668700000002</c:v>
                </c:pt>
                <c:pt idx="42">
                  <c:v>23304.201399999994</c:v>
                </c:pt>
                <c:pt idx="43">
                  <c:v>21934.566599999998</c:v>
                </c:pt>
                <c:pt idx="44">
                  <c:v>20775.168600000001</c:v>
                </c:pt>
                <c:pt idx="45">
                  <c:v>19296.556199999999</c:v>
                </c:pt>
                <c:pt idx="46">
                  <c:v>17856.505300000004</c:v>
                </c:pt>
                <c:pt idx="47">
                  <c:v>17636.9414</c:v>
                </c:pt>
                <c:pt idx="48">
                  <c:v>14442.655199999996</c:v>
                </c:pt>
                <c:pt idx="49">
                  <c:v>14219.039900000003</c:v>
                </c:pt>
                <c:pt idx="50">
                  <c:v>13507.745500000003</c:v>
                </c:pt>
                <c:pt idx="51">
                  <c:v>12770.163100000003</c:v>
                </c:pt>
                <c:pt idx="52">
                  <c:v>11960.402099999998</c:v>
                </c:pt>
                <c:pt idx="53">
                  <c:v>10538.051500000001</c:v>
                </c:pt>
                <c:pt idx="54">
                  <c:v>8604.1978999999992</c:v>
                </c:pt>
                <c:pt idx="55">
                  <c:v>8805.1528999999955</c:v>
                </c:pt>
                <c:pt idx="56">
                  <c:v>8724.4159999999974</c:v>
                </c:pt>
                <c:pt idx="57">
                  <c:v>8278.7602000000006</c:v>
                </c:pt>
                <c:pt idx="58">
                  <c:v>8328.999399999997</c:v>
                </c:pt>
                <c:pt idx="59">
                  <c:v>8878.6092000000026</c:v>
                </c:pt>
                <c:pt idx="60">
                  <c:v>8676.5945000000047</c:v>
                </c:pt>
                <c:pt idx="61">
                  <c:v>8309.6724000000013</c:v>
                </c:pt>
              </c:numCache>
            </c:numRef>
          </c:val>
          <c:smooth val="0"/>
          <c:extLst>
            <c:ext xmlns:c16="http://schemas.microsoft.com/office/drawing/2014/chart" uri="{C3380CC4-5D6E-409C-BE32-E72D297353CC}">
              <c16:uniqueId val="{00000000-DF43-4E0B-9972-4935499F812E}"/>
            </c:ext>
          </c:extLst>
        </c:ser>
        <c:dLbls>
          <c:showLegendKey val="0"/>
          <c:showVal val="0"/>
          <c:showCatName val="0"/>
          <c:showSerName val="0"/>
          <c:showPercent val="0"/>
          <c:showBubbleSize val="0"/>
        </c:dLbls>
        <c:smooth val="0"/>
        <c:axId val="678571056"/>
        <c:axId val="678571384"/>
      </c:lineChart>
      <c:dateAx>
        <c:axId val="678571056"/>
        <c:scaling>
          <c:orientation val="minMax"/>
          <c:min val="42036"/>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78571384"/>
        <c:crosses val="autoZero"/>
        <c:auto val="1"/>
        <c:lblOffset val="100"/>
        <c:baseTimeUnit val="months"/>
      </c:dateAx>
      <c:valAx>
        <c:axId val="67857138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78571056"/>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Sheet2!$L$2</c:f>
              <c:strCache>
                <c:ptCount val="1"/>
                <c:pt idx="0">
                  <c:v>Nifty 50 TRI</c:v>
                </c:pt>
              </c:strCache>
            </c:strRef>
          </c:tx>
          <c:spPr>
            <a:solidFill>
              <a:srgbClr val="FFCB05"/>
            </a:solidFill>
            <a:ln>
              <a:noFill/>
            </a:ln>
            <a:effectLst/>
          </c:spPr>
          <c:invertIfNegative val="0"/>
          <c:cat>
            <c:numRef>
              <c:f>Sheet2!$K$3:$K$12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Sheet2!$L$3:$L$12</c:f>
              <c:numCache>
                <c:formatCode>0.00</c:formatCode>
                <c:ptCount val="10"/>
                <c:pt idx="0">
                  <c:v>9.3811999999999998</c:v>
                </c:pt>
                <c:pt idx="1">
                  <c:v>12.8908</c:v>
                </c:pt>
                <c:pt idx="2">
                  <c:v>13.636799999999999</c:v>
                </c:pt>
                <c:pt idx="3">
                  <c:v>13.4687</c:v>
                </c:pt>
                <c:pt idx="4">
                  <c:v>6.5533999999999999</c:v>
                </c:pt>
                <c:pt idx="5">
                  <c:v>11.042199999999999</c:v>
                </c:pt>
                <c:pt idx="6">
                  <c:v>17.666699999999999</c:v>
                </c:pt>
                <c:pt idx="7">
                  <c:v>0.34699999999999998</c:v>
                </c:pt>
                <c:pt idx="8">
                  <c:v>4.2672999999999996</c:v>
                </c:pt>
                <c:pt idx="9">
                  <c:v>18.0611</c:v>
                </c:pt>
              </c:numCache>
            </c:numRef>
          </c:val>
          <c:extLst>
            <c:ext xmlns:c16="http://schemas.microsoft.com/office/drawing/2014/chart" uri="{C3380CC4-5D6E-409C-BE32-E72D297353CC}">
              <c16:uniqueId val="{00000000-C1E2-4544-B5F2-C1704B273C14}"/>
            </c:ext>
          </c:extLst>
        </c:ser>
        <c:ser>
          <c:idx val="1"/>
          <c:order val="1"/>
          <c:tx>
            <c:strRef>
              <c:f>Sheet2!$M$2</c:f>
              <c:strCache>
                <c:ptCount val="1"/>
                <c:pt idx="0">
                  <c:v>Nifty Midcap 150 TRI</c:v>
                </c:pt>
              </c:strCache>
            </c:strRef>
          </c:tx>
          <c:spPr>
            <a:solidFill>
              <a:schemeClr val="accent3"/>
            </a:solidFill>
            <a:ln>
              <a:noFill/>
            </a:ln>
            <a:effectLst/>
          </c:spPr>
          <c:invertIfNegative val="0"/>
          <c:cat>
            <c:numRef>
              <c:f>Sheet2!$K$3:$K$12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Sheet2!$M$3:$M$12</c:f>
              <c:numCache>
                <c:formatCode>0.00</c:formatCode>
                <c:ptCount val="10"/>
                <c:pt idx="0">
                  <c:v>9.8528000000000002</c:v>
                </c:pt>
                <c:pt idx="1">
                  <c:v>20.924600000000002</c:v>
                </c:pt>
                <c:pt idx="2">
                  <c:v>23.9376</c:v>
                </c:pt>
                <c:pt idx="3">
                  <c:v>22.424499999999998</c:v>
                </c:pt>
                <c:pt idx="4">
                  <c:v>12.2515</c:v>
                </c:pt>
                <c:pt idx="5">
                  <c:v>14.296099999999999</c:v>
                </c:pt>
                <c:pt idx="6">
                  <c:v>20.7227</c:v>
                </c:pt>
                <c:pt idx="7">
                  <c:v>-1.8454999999999999</c:v>
                </c:pt>
                <c:pt idx="8">
                  <c:v>2.0424000000000002</c:v>
                </c:pt>
                <c:pt idx="9">
                  <c:v>15.543900000000001</c:v>
                </c:pt>
              </c:numCache>
            </c:numRef>
          </c:val>
          <c:extLst>
            <c:ext xmlns:c16="http://schemas.microsoft.com/office/drawing/2014/chart" uri="{C3380CC4-5D6E-409C-BE32-E72D297353CC}">
              <c16:uniqueId val="{00000001-C1E2-4544-B5F2-C1704B273C14}"/>
            </c:ext>
          </c:extLst>
        </c:ser>
        <c:ser>
          <c:idx val="2"/>
          <c:order val="2"/>
          <c:tx>
            <c:strRef>
              <c:f>Sheet2!$N$2</c:f>
              <c:strCache>
                <c:ptCount val="1"/>
                <c:pt idx="0">
                  <c:v>Nifty Smallcap 250 TRI</c:v>
                </c:pt>
              </c:strCache>
            </c:strRef>
          </c:tx>
          <c:spPr>
            <a:solidFill>
              <a:schemeClr val="accent5"/>
            </a:solidFill>
            <a:ln>
              <a:noFill/>
            </a:ln>
            <a:effectLst/>
          </c:spPr>
          <c:invertIfNegative val="0"/>
          <c:cat>
            <c:numRef>
              <c:f>Sheet2!$K$3:$K$12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Sheet2!$N$3:$N$12</c:f>
              <c:numCache>
                <c:formatCode>0.00</c:formatCode>
                <c:ptCount val="10"/>
                <c:pt idx="0">
                  <c:v>4.1292999999999997</c:v>
                </c:pt>
                <c:pt idx="1">
                  <c:v>17.7682</c:v>
                </c:pt>
                <c:pt idx="2">
                  <c:v>23.494700000000002</c:v>
                </c:pt>
                <c:pt idx="3">
                  <c:v>20.501999999999999</c:v>
                </c:pt>
                <c:pt idx="4">
                  <c:v>10.244400000000001</c:v>
                </c:pt>
                <c:pt idx="5">
                  <c:v>11.4764</c:v>
                </c:pt>
                <c:pt idx="6">
                  <c:v>16.8627</c:v>
                </c:pt>
                <c:pt idx="7">
                  <c:v>-6.0336999999999996</c:v>
                </c:pt>
                <c:pt idx="8">
                  <c:v>0.59179999999999999</c:v>
                </c:pt>
                <c:pt idx="9">
                  <c:v>16.059000000000001</c:v>
                </c:pt>
              </c:numCache>
            </c:numRef>
          </c:val>
          <c:extLst>
            <c:ext xmlns:c16="http://schemas.microsoft.com/office/drawing/2014/chart" uri="{C3380CC4-5D6E-409C-BE32-E72D297353CC}">
              <c16:uniqueId val="{00000002-C1E2-4544-B5F2-C1704B273C14}"/>
            </c:ext>
          </c:extLst>
        </c:ser>
        <c:dLbls>
          <c:showLegendKey val="0"/>
          <c:showVal val="0"/>
          <c:showCatName val="0"/>
          <c:showSerName val="0"/>
          <c:showPercent val="0"/>
          <c:showBubbleSize val="0"/>
        </c:dLbls>
        <c:gapWidth val="219"/>
        <c:overlap val="-27"/>
        <c:axId val="508222184"/>
        <c:axId val="508223168"/>
      </c:barChart>
      <c:dateAx>
        <c:axId val="508222184"/>
        <c:scaling>
          <c:orientation val="minMax"/>
        </c:scaling>
        <c:delete val="0"/>
        <c:axPos val="b"/>
        <c:numFmt formatCode="yyyy" sourceLinked="0"/>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08223168"/>
        <c:crosses val="autoZero"/>
        <c:auto val="1"/>
        <c:lblOffset val="100"/>
        <c:baseTimeUnit val="years"/>
      </c:dateAx>
      <c:valAx>
        <c:axId val="5082231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08222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Sheet2!$G$2</c:f>
              <c:strCache>
                <c:ptCount val="1"/>
                <c:pt idx="0">
                  <c:v>Nifty 50 TRI</c:v>
                </c:pt>
              </c:strCache>
            </c:strRef>
          </c:tx>
          <c:spPr>
            <a:solidFill>
              <a:srgbClr val="FFCB05"/>
            </a:solidFill>
            <a:ln>
              <a:noFill/>
            </a:ln>
            <a:effectLst/>
          </c:spPr>
          <c:invertIfNegative val="0"/>
          <c:cat>
            <c:numRef>
              <c:f>Sheet2!$F$3:$F$12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Sheet2!$G$3:$G$12</c:f>
              <c:numCache>
                <c:formatCode>0.00</c:formatCode>
                <c:ptCount val="10"/>
                <c:pt idx="0">
                  <c:v>15.6349</c:v>
                </c:pt>
                <c:pt idx="1">
                  <c:v>12.4658</c:v>
                </c:pt>
                <c:pt idx="2">
                  <c:v>9.6751000000000005</c:v>
                </c:pt>
                <c:pt idx="3">
                  <c:v>10.4001</c:v>
                </c:pt>
                <c:pt idx="4">
                  <c:v>11.6821</c:v>
                </c:pt>
                <c:pt idx="5">
                  <c:v>22.915600000000001</c:v>
                </c:pt>
                <c:pt idx="6">
                  <c:v>2.145</c:v>
                </c:pt>
                <c:pt idx="7">
                  <c:v>5.5408999999999997</c:v>
                </c:pt>
                <c:pt idx="8">
                  <c:v>17.297999999999998</c:v>
                </c:pt>
                <c:pt idx="9">
                  <c:v>1.046</c:v>
                </c:pt>
              </c:numCache>
            </c:numRef>
          </c:val>
          <c:extLst>
            <c:ext xmlns:c16="http://schemas.microsoft.com/office/drawing/2014/chart" uri="{C3380CC4-5D6E-409C-BE32-E72D297353CC}">
              <c16:uniqueId val="{00000000-C93F-4D7C-B3E0-652327B7BF49}"/>
            </c:ext>
          </c:extLst>
        </c:ser>
        <c:ser>
          <c:idx val="1"/>
          <c:order val="1"/>
          <c:tx>
            <c:strRef>
              <c:f>Sheet2!$H$2</c:f>
              <c:strCache>
                <c:ptCount val="1"/>
                <c:pt idx="0">
                  <c:v>Nifty Midcap 150 TRI</c:v>
                </c:pt>
              </c:strCache>
            </c:strRef>
          </c:tx>
          <c:spPr>
            <a:solidFill>
              <a:schemeClr val="accent3"/>
            </a:solidFill>
            <a:ln>
              <a:noFill/>
            </a:ln>
            <a:effectLst/>
          </c:spPr>
          <c:invertIfNegative val="0"/>
          <c:cat>
            <c:numRef>
              <c:f>Sheet2!$F$3:$F$12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Sheet2!$H$3:$H$12</c:f>
              <c:numCache>
                <c:formatCode>0.00</c:formatCode>
                <c:ptCount val="10"/>
                <c:pt idx="0">
                  <c:v>11.0312</c:v>
                </c:pt>
                <c:pt idx="1">
                  <c:v>13.1645</c:v>
                </c:pt>
                <c:pt idx="2">
                  <c:v>22.113499999999998</c:v>
                </c:pt>
                <c:pt idx="3">
                  <c:v>23.878299999999999</c:v>
                </c:pt>
                <c:pt idx="4">
                  <c:v>20.775700000000001</c:v>
                </c:pt>
                <c:pt idx="5">
                  <c:v>32.991700000000002</c:v>
                </c:pt>
                <c:pt idx="6">
                  <c:v>-3.2399999999999998E-2</c:v>
                </c:pt>
                <c:pt idx="7">
                  <c:v>6.7027000000000001</c:v>
                </c:pt>
                <c:pt idx="8">
                  <c:v>21.019400000000001</c:v>
                </c:pt>
                <c:pt idx="9">
                  <c:v>-3.4403000000000001</c:v>
                </c:pt>
              </c:numCache>
            </c:numRef>
          </c:val>
          <c:extLst>
            <c:ext xmlns:c16="http://schemas.microsoft.com/office/drawing/2014/chart" uri="{C3380CC4-5D6E-409C-BE32-E72D297353CC}">
              <c16:uniqueId val="{00000001-C93F-4D7C-B3E0-652327B7BF49}"/>
            </c:ext>
          </c:extLst>
        </c:ser>
        <c:ser>
          <c:idx val="2"/>
          <c:order val="2"/>
          <c:tx>
            <c:strRef>
              <c:f>Sheet2!$I$2</c:f>
              <c:strCache>
                <c:ptCount val="1"/>
                <c:pt idx="0">
                  <c:v>Nifty Smallcap 250 TRI</c:v>
                </c:pt>
              </c:strCache>
            </c:strRef>
          </c:tx>
          <c:spPr>
            <a:solidFill>
              <a:schemeClr val="accent5"/>
            </a:solidFill>
            <a:ln>
              <a:noFill/>
            </a:ln>
            <a:effectLst/>
          </c:spPr>
          <c:invertIfNegative val="0"/>
          <c:cat>
            <c:numRef>
              <c:f>Sheet2!$F$3:$F$12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Sheet2!$I$3:$I$12</c:f>
              <c:numCache>
                <c:formatCode>0.00</c:formatCode>
                <c:ptCount val="10"/>
                <c:pt idx="0">
                  <c:v>2.7654000000000001</c:v>
                </c:pt>
                <c:pt idx="1">
                  <c:v>5.8627000000000002</c:v>
                </c:pt>
                <c:pt idx="2">
                  <c:v>21.383299999999998</c:v>
                </c:pt>
                <c:pt idx="3">
                  <c:v>24.641300000000001</c:v>
                </c:pt>
                <c:pt idx="4">
                  <c:v>21.349599999999999</c:v>
                </c:pt>
                <c:pt idx="5">
                  <c:v>31.066099999999999</c:v>
                </c:pt>
                <c:pt idx="6">
                  <c:v>-5.1637000000000004</c:v>
                </c:pt>
                <c:pt idx="7">
                  <c:v>2.3500999999999999</c:v>
                </c:pt>
                <c:pt idx="8">
                  <c:v>18.4267</c:v>
                </c:pt>
                <c:pt idx="9">
                  <c:v>-7.0308000000000002</c:v>
                </c:pt>
              </c:numCache>
            </c:numRef>
          </c:val>
          <c:extLst>
            <c:ext xmlns:c16="http://schemas.microsoft.com/office/drawing/2014/chart" uri="{C3380CC4-5D6E-409C-BE32-E72D297353CC}">
              <c16:uniqueId val="{00000002-C93F-4D7C-B3E0-652327B7BF49}"/>
            </c:ext>
          </c:extLst>
        </c:ser>
        <c:dLbls>
          <c:showLegendKey val="0"/>
          <c:showVal val="0"/>
          <c:showCatName val="0"/>
          <c:showSerName val="0"/>
          <c:showPercent val="0"/>
          <c:showBubbleSize val="0"/>
        </c:dLbls>
        <c:gapWidth val="219"/>
        <c:overlap val="-27"/>
        <c:axId val="761253912"/>
        <c:axId val="761255224"/>
      </c:barChart>
      <c:dateAx>
        <c:axId val="761253912"/>
        <c:scaling>
          <c:orientation val="minMax"/>
        </c:scaling>
        <c:delete val="0"/>
        <c:axPos val="b"/>
        <c:numFmt formatCode="yyyy" sourceLinked="0"/>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61255224"/>
        <c:crosses val="autoZero"/>
        <c:auto val="1"/>
        <c:lblOffset val="100"/>
        <c:baseTimeUnit val="years"/>
      </c:dateAx>
      <c:valAx>
        <c:axId val="76125522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61253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Sheet2!$B$2</c:f>
              <c:strCache>
                <c:ptCount val="1"/>
                <c:pt idx="0">
                  <c:v>Nifty 50 TRI</c:v>
                </c:pt>
              </c:strCache>
            </c:strRef>
          </c:tx>
          <c:spPr>
            <a:solidFill>
              <a:srgbClr val="FFCB05"/>
            </a:solidFill>
            <a:ln>
              <a:noFill/>
            </a:ln>
            <a:effectLst/>
          </c:spPr>
          <c:invertIfNegative val="0"/>
          <c:cat>
            <c:numRef>
              <c:f>Sheet2!$A$3:$A$12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Sheet2!$B$3:$B$12</c:f>
              <c:numCache>
                <c:formatCode>0.00</c:formatCode>
                <c:ptCount val="10"/>
                <c:pt idx="0">
                  <c:v>13.4765</c:v>
                </c:pt>
                <c:pt idx="1">
                  <c:v>4.6128999999999998</c:v>
                </c:pt>
                <c:pt idx="2">
                  <c:v>30.349299999999999</c:v>
                </c:pt>
                <c:pt idx="3">
                  <c:v>4.3945999999999996</c:v>
                </c:pt>
                <c:pt idx="4">
                  <c:v>-3.0131000000000001</c:v>
                </c:pt>
                <c:pt idx="5">
                  <c:v>32.8992</c:v>
                </c:pt>
                <c:pt idx="6">
                  <c:v>8.0724999999999998</c:v>
                </c:pt>
                <c:pt idx="7">
                  <c:v>29.2637</c:v>
                </c:pt>
                <c:pt idx="8">
                  <c:v>-23.8733</c:v>
                </c:pt>
                <c:pt idx="9">
                  <c:v>19.224499999999999</c:v>
                </c:pt>
              </c:numCache>
            </c:numRef>
          </c:val>
          <c:extLst>
            <c:ext xmlns:c16="http://schemas.microsoft.com/office/drawing/2014/chart" uri="{C3380CC4-5D6E-409C-BE32-E72D297353CC}">
              <c16:uniqueId val="{00000000-4D04-4746-B31A-2E6864A93724}"/>
            </c:ext>
          </c:extLst>
        </c:ser>
        <c:ser>
          <c:idx val="1"/>
          <c:order val="1"/>
          <c:tx>
            <c:strRef>
              <c:f>Sheet2!$C$2</c:f>
              <c:strCache>
                <c:ptCount val="1"/>
                <c:pt idx="0">
                  <c:v>Nifty Midcap 150 TRI</c:v>
                </c:pt>
              </c:strCache>
            </c:strRef>
          </c:tx>
          <c:spPr>
            <a:solidFill>
              <a:schemeClr val="accent3"/>
            </a:solidFill>
            <a:ln>
              <a:noFill/>
            </a:ln>
            <a:effectLst/>
          </c:spPr>
          <c:invertIfNegative val="0"/>
          <c:cat>
            <c:numRef>
              <c:f>Sheet2!$A$3:$A$12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Sheet2!$C$3:$C$12</c:f>
              <c:numCache>
                <c:formatCode>0.00</c:formatCode>
                <c:ptCount val="10"/>
                <c:pt idx="0">
                  <c:v>0.61580000000000001</c:v>
                </c:pt>
                <c:pt idx="1">
                  <c:v>-12.5528</c:v>
                </c:pt>
                <c:pt idx="2">
                  <c:v>55.887</c:v>
                </c:pt>
                <c:pt idx="3">
                  <c:v>6.5339999999999998</c:v>
                </c:pt>
                <c:pt idx="4">
                  <c:v>9.7045999999999992</c:v>
                </c:pt>
                <c:pt idx="5">
                  <c:v>62.665799999999997</c:v>
                </c:pt>
                <c:pt idx="6">
                  <c:v>-1.2773000000000001</c:v>
                </c:pt>
                <c:pt idx="7">
                  <c:v>46.407600000000002</c:v>
                </c:pt>
                <c:pt idx="8">
                  <c:v>-31.098299999999998</c:v>
                </c:pt>
                <c:pt idx="9">
                  <c:v>20.072099999999999</c:v>
                </c:pt>
              </c:numCache>
            </c:numRef>
          </c:val>
          <c:extLst>
            <c:ext xmlns:c16="http://schemas.microsoft.com/office/drawing/2014/chart" uri="{C3380CC4-5D6E-409C-BE32-E72D297353CC}">
              <c16:uniqueId val="{00000001-4D04-4746-B31A-2E6864A93724}"/>
            </c:ext>
          </c:extLst>
        </c:ser>
        <c:ser>
          <c:idx val="2"/>
          <c:order val="2"/>
          <c:tx>
            <c:strRef>
              <c:f>Sheet2!$D$2</c:f>
              <c:strCache>
                <c:ptCount val="1"/>
                <c:pt idx="0">
                  <c:v>Nifty Smallcap 250 TRI</c:v>
                </c:pt>
              </c:strCache>
            </c:strRef>
          </c:tx>
          <c:spPr>
            <a:solidFill>
              <a:schemeClr val="accent5"/>
            </a:solidFill>
            <a:ln>
              <a:noFill/>
            </a:ln>
            <a:effectLst/>
          </c:spPr>
          <c:invertIfNegative val="0"/>
          <c:cat>
            <c:numRef>
              <c:f>Sheet2!$A$3:$A$12</c:f>
              <c:numCache>
                <c:formatCode>d\-mmm\-yy</c:formatCode>
                <c:ptCount val="10"/>
                <c:pt idx="0">
                  <c:v>43830</c:v>
                </c:pt>
                <c:pt idx="1">
                  <c:v>43465</c:v>
                </c:pt>
                <c:pt idx="2">
                  <c:v>43098</c:v>
                </c:pt>
                <c:pt idx="3">
                  <c:v>42734</c:v>
                </c:pt>
                <c:pt idx="4">
                  <c:v>42369</c:v>
                </c:pt>
                <c:pt idx="5">
                  <c:v>42004</c:v>
                </c:pt>
                <c:pt idx="6">
                  <c:v>41639</c:v>
                </c:pt>
                <c:pt idx="7">
                  <c:v>41274</c:v>
                </c:pt>
                <c:pt idx="8">
                  <c:v>40907</c:v>
                </c:pt>
                <c:pt idx="9">
                  <c:v>40543</c:v>
                </c:pt>
              </c:numCache>
            </c:numRef>
          </c:cat>
          <c:val>
            <c:numRef>
              <c:f>Sheet2!$D$3:$D$12</c:f>
              <c:numCache>
                <c:formatCode>0.00</c:formatCode>
                <c:ptCount val="10"/>
                <c:pt idx="0">
                  <c:v>-7.2634999999999996</c:v>
                </c:pt>
                <c:pt idx="1">
                  <c:v>-26.003699999999998</c:v>
                </c:pt>
                <c:pt idx="2">
                  <c:v>58.631500000000003</c:v>
                </c:pt>
                <c:pt idx="3">
                  <c:v>1.3853</c:v>
                </c:pt>
                <c:pt idx="4">
                  <c:v>11.266400000000001</c:v>
                </c:pt>
                <c:pt idx="5">
                  <c:v>71.661699999999996</c:v>
                </c:pt>
                <c:pt idx="6">
                  <c:v>-6.4427000000000003</c:v>
                </c:pt>
                <c:pt idx="7">
                  <c:v>40.146299999999997</c:v>
                </c:pt>
                <c:pt idx="8">
                  <c:v>-35.164299999999997</c:v>
                </c:pt>
                <c:pt idx="9">
                  <c:v>17.627700000000001</c:v>
                </c:pt>
              </c:numCache>
            </c:numRef>
          </c:val>
          <c:extLst>
            <c:ext xmlns:c16="http://schemas.microsoft.com/office/drawing/2014/chart" uri="{C3380CC4-5D6E-409C-BE32-E72D297353CC}">
              <c16:uniqueId val="{00000002-4D04-4746-B31A-2E6864A93724}"/>
            </c:ext>
          </c:extLst>
        </c:ser>
        <c:dLbls>
          <c:showLegendKey val="0"/>
          <c:showVal val="0"/>
          <c:showCatName val="0"/>
          <c:showSerName val="0"/>
          <c:showPercent val="0"/>
          <c:showBubbleSize val="0"/>
        </c:dLbls>
        <c:gapWidth val="219"/>
        <c:overlap val="-27"/>
        <c:axId val="646020208"/>
        <c:axId val="646021848"/>
      </c:barChart>
      <c:dateAx>
        <c:axId val="646020208"/>
        <c:scaling>
          <c:orientation val="minMax"/>
        </c:scaling>
        <c:delete val="0"/>
        <c:axPos val="b"/>
        <c:numFmt formatCode="yyyy" sourceLinked="0"/>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021848"/>
        <c:crosses val="autoZero"/>
        <c:auto val="1"/>
        <c:lblOffset val="100"/>
        <c:baseTimeUnit val="years"/>
      </c:dateAx>
      <c:valAx>
        <c:axId val="646021848"/>
        <c:scaling>
          <c:orientation val="minMax"/>
          <c:min val="-4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020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image" Target="../media/image4.jpg"/></Relationships>
</file>

<file path=ppt/diagrams/_rels/drawing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03C33B-8DF8-4185-94A0-F3FAC7B558A8}" type="doc">
      <dgm:prSet loTypeId="urn:microsoft.com/office/officeart/2005/8/layout/pList2" loCatId="list" qsTypeId="urn:microsoft.com/office/officeart/2005/8/quickstyle/3d1" qsCatId="3D" csTypeId="urn:microsoft.com/office/officeart/2005/8/colors/accent3_2" csCatId="accent3" phldr="1"/>
      <dgm:spPr/>
      <dgm:t>
        <a:bodyPr/>
        <a:lstStyle/>
        <a:p>
          <a:endParaRPr lang="en-IN"/>
        </a:p>
      </dgm:t>
    </dgm:pt>
    <dgm:pt modelId="{95D511A2-0CF7-4AEB-9AC8-E1FB6E3B1CC6}">
      <dgm:prSet/>
      <dgm:spPr/>
      <dgm:t>
        <a:bodyPr/>
        <a:lstStyle/>
        <a:p>
          <a:r>
            <a:rPr lang="en-IN" dirty="0"/>
            <a:t>They are not subject to human bias</a:t>
          </a:r>
        </a:p>
      </dgm:t>
    </dgm:pt>
    <dgm:pt modelId="{F2A19B8E-1696-4914-926F-6A9BDCA04FAD}" type="parTrans" cxnId="{E04E9148-642B-4121-831A-606D4B3958C0}">
      <dgm:prSet/>
      <dgm:spPr/>
      <dgm:t>
        <a:bodyPr/>
        <a:lstStyle/>
        <a:p>
          <a:endParaRPr lang="en-IN"/>
        </a:p>
      </dgm:t>
    </dgm:pt>
    <dgm:pt modelId="{9ED16BE4-DA97-470A-8135-D53829440118}" type="sibTrans" cxnId="{E04E9148-642B-4121-831A-606D4B3958C0}">
      <dgm:prSet/>
      <dgm:spPr/>
      <dgm:t>
        <a:bodyPr/>
        <a:lstStyle/>
        <a:p>
          <a:endParaRPr lang="en-IN"/>
        </a:p>
      </dgm:t>
    </dgm:pt>
    <dgm:pt modelId="{199D3FB2-F0B2-402B-BA4A-1E38424DAA95}">
      <dgm:prSet/>
      <dgm:spPr/>
      <dgm:t>
        <a:bodyPr/>
        <a:lstStyle/>
        <a:p>
          <a:r>
            <a:rPr lang="en-IN" dirty="0"/>
            <a:t>Mirroring the Index:</a:t>
          </a:r>
        </a:p>
      </dgm:t>
    </dgm:pt>
    <dgm:pt modelId="{7376A8D8-3BD0-444E-A249-022D23544242}" type="parTrans" cxnId="{DBB75DC9-3E00-4165-B705-8FDC53714EED}">
      <dgm:prSet/>
      <dgm:spPr/>
      <dgm:t>
        <a:bodyPr/>
        <a:lstStyle/>
        <a:p>
          <a:endParaRPr lang="en-IN"/>
        </a:p>
      </dgm:t>
    </dgm:pt>
    <dgm:pt modelId="{B6D908E9-DA73-4F8D-8312-FB5B09A70115}" type="sibTrans" cxnId="{DBB75DC9-3E00-4165-B705-8FDC53714EED}">
      <dgm:prSet/>
      <dgm:spPr/>
      <dgm:t>
        <a:bodyPr/>
        <a:lstStyle/>
        <a:p>
          <a:endParaRPr lang="en-IN"/>
        </a:p>
      </dgm:t>
    </dgm:pt>
    <dgm:pt modelId="{8AB8517F-4DB0-4E40-A17C-F43AAFA7160A}">
      <dgm:prSet/>
      <dgm:spPr/>
      <dgm:t>
        <a:bodyPr/>
        <a:lstStyle/>
        <a:p>
          <a:r>
            <a:rPr lang="en-IN" dirty="0"/>
            <a:t>No Active Management:</a:t>
          </a:r>
        </a:p>
      </dgm:t>
    </dgm:pt>
    <dgm:pt modelId="{BCE024F1-CB37-4181-849E-09C4A3937408}" type="parTrans" cxnId="{392D6382-22D1-40AB-9F0C-FA4A6945055E}">
      <dgm:prSet/>
      <dgm:spPr/>
      <dgm:t>
        <a:bodyPr/>
        <a:lstStyle/>
        <a:p>
          <a:endParaRPr lang="en-IN"/>
        </a:p>
      </dgm:t>
    </dgm:pt>
    <dgm:pt modelId="{2CCA866A-6EE1-44E6-9B78-46CDB46B975C}" type="sibTrans" cxnId="{392D6382-22D1-40AB-9F0C-FA4A6945055E}">
      <dgm:prSet/>
      <dgm:spPr/>
      <dgm:t>
        <a:bodyPr/>
        <a:lstStyle/>
        <a:p>
          <a:endParaRPr lang="en-IN"/>
        </a:p>
      </dgm:t>
    </dgm:pt>
    <dgm:pt modelId="{9405527C-DD50-46AC-ACB8-5F5930EE4238}">
      <dgm:prSet/>
      <dgm:spPr/>
      <dgm:t>
        <a:bodyPr/>
        <a:lstStyle/>
        <a:p>
          <a:r>
            <a:rPr lang="en-IN" dirty="0"/>
            <a:t>Rule Based:</a:t>
          </a:r>
        </a:p>
      </dgm:t>
    </dgm:pt>
    <dgm:pt modelId="{2D70225A-7C6B-4722-A4C1-58932A638513}" type="sibTrans" cxnId="{4CD6ED1C-25A8-4CF9-9381-28A1B038F5FB}">
      <dgm:prSet/>
      <dgm:spPr/>
      <dgm:t>
        <a:bodyPr/>
        <a:lstStyle/>
        <a:p>
          <a:endParaRPr lang="en-IN"/>
        </a:p>
      </dgm:t>
    </dgm:pt>
    <dgm:pt modelId="{11F64D3D-9C63-496C-8D83-264E566DB8B7}" type="parTrans" cxnId="{4CD6ED1C-25A8-4CF9-9381-28A1B038F5FB}">
      <dgm:prSet/>
      <dgm:spPr/>
      <dgm:t>
        <a:bodyPr/>
        <a:lstStyle/>
        <a:p>
          <a:endParaRPr lang="en-IN"/>
        </a:p>
      </dgm:t>
    </dgm:pt>
    <dgm:pt modelId="{56E59EBD-FCDD-4B9A-B64B-EF0DD8D412CB}">
      <dgm:prSet/>
      <dgm:spPr/>
      <dgm:t>
        <a:bodyPr/>
        <a:lstStyle/>
        <a:p>
          <a:r>
            <a:rPr lang="en-IN" dirty="0"/>
            <a:t>Passive Investors mirror these index</a:t>
          </a:r>
        </a:p>
      </dgm:t>
    </dgm:pt>
    <dgm:pt modelId="{E00FD7E3-8C63-49AD-BD92-65D4693CBE6A}" type="parTrans" cxnId="{F9ACD42D-DB1F-4EC0-819C-8A8905F1CCED}">
      <dgm:prSet/>
      <dgm:spPr/>
      <dgm:t>
        <a:bodyPr/>
        <a:lstStyle/>
        <a:p>
          <a:endParaRPr lang="en-IN"/>
        </a:p>
      </dgm:t>
    </dgm:pt>
    <dgm:pt modelId="{34D7CCDB-9432-4F73-B2ED-B3336E766639}" type="sibTrans" cxnId="{F9ACD42D-DB1F-4EC0-819C-8A8905F1CCED}">
      <dgm:prSet/>
      <dgm:spPr/>
      <dgm:t>
        <a:bodyPr/>
        <a:lstStyle/>
        <a:p>
          <a:endParaRPr lang="en-IN"/>
        </a:p>
      </dgm:t>
    </dgm:pt>
    <dgm:pt modelId="{F294969C-B12E-4B92-911A-905D7B218ED0}">
      <dgm:prSet/>
      <dgm:spPr/>
      <dgm:t>
        <a:bodyPr/>
        <a:lstStyle/>
        <a:p>
          <a:r>
            <a:rPr lang="en-IN"/>
            <a:t>As </a:t>
          </a:r>
          <a:r>
            <a:rPr lang="en-IN" dirty="0"/>
            <a:t>the human bias is not involved the fund is not managed actively</a:t>
          </a:r>
        </a:p>
      </dgm:t>
    </dgm:pt>
    <dgm:pt modelId="{AE1C3C99-0130-4A91-AB03-D9FEA1A9897C}" type="parTrans" cxnId="{A3C64053-A515-4112-956C-4B78F36E07FB}">
      <dgm:prSet/>
      <dgm:spPr/>
      <dgm:t>
        <a:bodyPr/>
        <a:lstStyle/>
        <a:p>
          <a:endParaRPr lang="en-IN"/>
        </a:p>
      </dgm:t>
    </dgm:pt>
    <dgm:pt modelId="{FB5BD2CA-F49B-4FF4-B5BE-E3D56FD4C759}" type="sibTrans" cxnId="{A3C64053-A515-4112-956C-4B78F36E07FB}">
      <dgm:prSet/>
      <dgm:spPr/>
      <dgm:t>
        <a:bodyPr/>
        <a:lstStyle/>
        <a:p>
          <a:endParaRPr lang="en-IN"/>
        </a:p>
      </dgm:t>
    </dgm:pt>
    <dgm:pt modelId="{3DC52D4E-B198-4162-BB72-09DACC4CE453}">
      <dgm:prSet/>
      <dgm:spPr/>
      <dgm:t>
        <a:bodyPr/>
        <a:lstStyle/>
        <a:p>
          <a:r>
            <a:rPr lang="en-IN" dirty="0"/>
            <a:t>All indexes are created basis rules </a:t>
          </a:r>
        </a:p>
      </dgm:t>
    </dgm:pt>
    <dgm:pt modelId="{0A447CA6-E140-4069-8093-F93A893E6AC2}" type="sibTrans" cxnId="{D427B259-5C8F-42D1-84DF-2597F68D8FF1}">
      <dgm:prSet/>
      <dgm:spPr/>
      <dgm:t>
        <a:bodyPr/>
        <a:lstStyle/>
        <a:p>
          <a:endParaRPr lang="en-IN"/>
        </a:p>
      </dgm:t>
    </dgm:pt>
    <dgm:pt modelId="{F1C58C2A-F938-48B7-B6BC-6D9C2A6B599F}" type="parTrans" cxnId="{D427B259-5C8F-42D1-84DF-2597F68D8FF1}">
      <dgm:prSet/>
      <dgm:spPr/>
      <dgm:t>
        <a:bodyPr/>
        <a:lstStyle/>
        <a:p>
          <a:endParaRPr lang="en-IN"/>
        </a:p>
      </dgm:t>
    </dgm:pt>
    <dgm:pt modelId="{59CC28BD-63E5-46EB-94CA-DE8B750D1BBF}" type="pres">
      <dgm:prSet presAssocID="{1503C33B-8DF8-4185-94A0-F3FAC7B558A8}" presName="Name0" presStyleCnt="0">
        <dgm:presLayoutVars>
          <dgm:dir/>
          <dgm:resizeHandles val="exact"/>
        </dgm:presLayoutVars>
      </dgm:prSet>
      <dgm:spPr/>
    </dgm:pt>
    <dgm:pt modelId="{0836ABD5-A56A-45EA-8814-1A30CB423660}" type="pres">
      <dgm:prSet presAssocID="{1503C33B-8DF8-4185-94A0-F3FAC7B558A8}" presName="bkgdShp" presStyleLbl="alignAccFollowNode1" presStyleIdx="0" presStyleCnt="1"/>
      <dgm:spPr/>
    </dgm:pt>
    <dgm:pt modelId="{96D2F8BC-B4A5-4916-B796-E60E6A687403}" type="pres">
      <dgm:prSet presAssocID="{1503C33B-8DF8-4185-94A0-F3FAC7B558A8}" presName="linComp" presStyleCnt="0"/>
      <dgm:spPr/>
    </dgm:pt>
    <dgm:pt modelId="{000BD0F5-713A-434B-A1C7-9188E0A1B082}" type="pres">
      <dgm:prSet presAssocID="{9405527C-DD50-46AC-ACB8-5F5930EE4238}" presName="compNode" presStyleCnt="0"/>
      <dgm:spPr/>
    </dgm:pt>
    <dgm:pt modelId="{7078C055-557D-405A-B8D8-03E610690D39}" type="pres">
      <dgm:prSet presAssocID="{9405527C-DD50-46AC-ACB8-5F5930EE4238}" presName="node" presStyleLbl="node1" presStyleIdx="0" presStyleCnt="3">
        <dgm:presLayoutVars>
          <dgm:bulletEnabled val="1"/>
        </dgm:presLayoutVars>
      </dgm:prSet>
      <dgm:spPr/>
    </dgm:pt>
    <dgm:pt modelId="{AB7662AC-344B-4477-9DD2-22BFA6D5492A}" type="pres">
      <dgm:prSet presAssocID="{9405527C-DD50-46AC-ACB8-5F5930EE4238}" presName="invisiNode" presStyleLbl="node1" presStyleIdx="0" presStyleCnt="3"/>
      <dgm:spPr/>
    </dgm:pt>
    <dgm:pt modelId="{533EEE69-8CA2-4972-BE96-4C725B2C232D}" type="pres">
      <dgm:prSet presAssocID="{9405527C-DD50-46AC-ACB8-5F5930EE4238}"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t="-46000" b="-46000"/>
          </a:stretch>
        </a:blipFill>
      </dgm:spPr>
    </dgm:pt>
    <dgm:pt modelId="{49A212AC-1310-4476-B662-F5DF698D788B}" type="pres">
      <dgm:prSet presAssocID="{2D70225A-7C6B-4722-A4C1-58932A638513}" presName="sibTrans" presStyleLbl="sibTrans2D1" presStyleIdx="0" presStyleCnt="0"/>
      <dgm:spPr/>
    </dgm:pt>
    <dgm:pt modelId="{DF16CFA5-AFDB-4B34-B926-26A9C4DD334A}" type="pres">
      <dgm:prSet presAssocID="{199D3FB2-F0B2-402B-BA4A-1E38424DAA95}" presName="compNode" presStyleCnt="0"/>
      <dgm:spPr/>
    </dgm:pt>
    <dgm:pt modelId="{87146B89-4A8C-43CD-A21F-17C2255ED8B5}" type="pres">
      <dgm:prSet presAssocID="{199D3FB2-F0B2-402B-BA4A-1E38424DAA95}" presName="node" presStyleLbl="node1" presStyleIdx="1" presStyleCnt="3">
        <dgm:presLayoutVars>
          <dgm:bulletEnabled val="1"/>
        </dgm:presLayoutVars>
      </dgm:prSet>
      <dgm:spPr/>
    </dgm:pt>
    <dgm:pt modelId="{D7CCE23A-354F-4EBB-BB32-F3CBD87D56E9}" type="pres">
      <dgm:prSet presAssocID="{199D3FB2-F0B2-402B-BA4A-1E38424DAA95}" presName="invisiNode" presStyleLbl="node1" presStyleIdx="1" presStyleCnt="3"/>
      <dgm:spPr/>
    </dgm:pt>
    <dgm:pt modelId="{49DE0A34-0A9A-4E23-91D5-5A63260C1526}" type="pres">
      <dgm:prSet presAssocID="{199D3FB2-F0B2-402B-BA4A-1E38424DAA95}"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46000" b="-46000"/>
          </a:stretch>
        </a:blipFill>
      </dgm:spPr>
    </dgm:pt>
    <dgm:pt modelId="{C97F8DB5-3166-4B3F-8E96-59F14CADCF44}" type="pres">
      <dgm:prSet presAssocID="{B6D908E9-DA73-4F8D-8312-FB5B09A70115}" presName="sibTrans" presStyleLbl="sibTrans2D1" presStyleIdx="0" presStyleCnt="0"/>
      <dgm:spPr/>
    </dgm:pt>
    <dgm:pt modelId="{DDD000BE-93E0-4944-A11A-7A0FAD2887B0}" type="pres">
      <dgm:prSet presAssocID="{8AB8517F-4DB0-4E40-A17C-F43AAFA7160A}" presName="compNode" presStyleCnt="0"/>
      <dgm:spPr/>
    </dgm:pt>
    <dgm:pt modelId="{7875C758-E552-421A-9F39-7FAFB7094575}" type="pres">
      <dgm:prSet presAssocID="{8AB8517F-4DB0-4E40-A17C-F43AAFA7160A}" presName="node" presStyleLbl="node1" presStyleIdx="2" presStyleCnt="3">
        <dgm:presLayoutVars>
          <dgm:bulletEnabled val="1"/>
        </dgm:presLayoutVars>
      </dgm:prSet>
      <dgm:spPr/>
    </dgm:pt>
    <dgm:pt modelId="{AB8F6F06-35A6-477F-8C42-FB5FEF9D7EB7}" type="pres">
      <dgm:prSet presAssocID="{8AB8517F-4DB0-4E40-A17C-F43AAFA7160A}" presName="invisiNode" presStyleLbl="node1" presStyleIdx="2" presStyleCnt="3"/>
      <dgm:spPr/>
    </dgm:pt>
    <dgm:pt modelId="{5C17D857-D96D-4110-925B-173537557E4F}" type="pres">
      <dgm:prSet presAssocID="{8AB8517F-4DB0-4E40-A17C-F43AAFA7160A}"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13000" b="-13000"/>
          </a:stretch>
        </a:blipFill>
      </dgm:spPr>
    </dgm:pt>
  </dgm:ptLst>
  <dgm:cxnLst>
    <dgm:cxn modelId="{288AE802-5DF6-4FC1-A644-21F91F4C6911}" type="presOf" srcId="{199D3FB2-F0B2-402B-BA4A-1E38424DAA95}" destId="{87146B89-4A8C-43CD-A21F-17C2255ED8B5}" srcOrd="0" destOrd="0" presId="urn:microsoft.com/office/officeart/2005/8/layout/pList2"/>
    <dgm:cxn modelId="{4CD6ED1C-25A8-4CF9-9381-28A1B038F5FB}" srcId="{1503C33B-8DF8-4185-94A0-F3FAC7B558A8}" destId="{9405527C-DD50-46AC-ACB8-5F5930EE4238}" srcOrd="0" destOrd="0" parTransId="{11F64D3D-9C63-496C-8D83-264E566DB8B7}" sibTransId="{2D70225A-7C6B-4722-A4C1-58932A638513}"/>
    <dgm:cxn modelId="{F9ACD42D-DB1F-4EC0-819C-8A8905F1CCED}" srcId="{199D3FB2-F0B2-402B-BA4A-1E38424DAA95}" destId="{56E59EBD-FCDD-4B9A-B64B-EF0DD8D412CB}" srcOrd="0" destOrd="0" parTransId="{E00FD7E3-8C63-49AD-BD92-65D4693CBE6A}" sibTransId="{34D7CCDB-9432-4F73-B2ED-B3336E766639}"/>
    <dgm:cxn modelId="{03F34034-7E6D-43FF-AA5B-917B01874C21}" type="presOf" srcId="{8AB8517F-4DB0-4E40-A17C-F43AAFA7160A}" destId="{7875C758-E552-421A-9F39-7FAFB7094575}" srcOrd="0" destOrd="0" presId="urn:microsoft.com/office/officeart/2005/8/layout/pList2"/>
    <dgm:cxn modelId="{9ABF6B46-55C2-42D0-AFA7-5994B43EE9FE}" type="presOf" srcId="{3DC52D4E-B198-4162-BB72-09DACC4CE453}" destId="{7078C055-557D-405A-B8D8-03E610690D39}" srcOrd="0" destOrd="1" presId="urn:microsoft.com/office/officeart/2005/8/layout/pList2"/>
    <dgm:cxn modelId="{E04E9148-642B-4121-831A-606D4B3958C0}" srcId="{9405527C-DD50-46AC-ACB8-5F5930EE4238}" destId="{95D511A2-0CF7-4AEB-9AC8-E1FB6E3B1CC6}" srcOrd="1" destOrd="0" parTransId="{F2A19B8E-1696-4914-926F-6A9BDCA04FAD}" sibTransId="{9ED16BE4-DA97-470A-8135-D53829440118}"/>
    <dgm:cxn modelId="{B7FCB44B-EACC-4A7B-B157-88386AA1814D}" type="presOf" srcId="{F294969C-B12E-4B92-911A-905D7B218ED0}" destId="{7875C758-E552-421A-9F39-7FAFB7094575}" srcOrd="0" destOrd="1" presId="urn:microsoft.com/office/officeart/2005/8/layout/pList2"/>
    <dgm:cxn modelId="{A3C64053-A515-4112-956C-4B78F36E07FB}" srcId="{8AB8517F-4DB0-4E40-A17C-F43AAFA7160A}" destId="{F294969C-B12E-4B92-911A-905D7B218ED0}" srcOrd="0" destOrd="0" parTransId="{AE1C3C99-0130-4A91-AB03-D9FEA1A9897C}" sibTransId="{FB5BD2CA-F49B-4FF4-B5BE-E3D56FD4C759}"/>
    <dgm:cxn modelId="{D427B259-5C8F-42D1-84DF-2597F68D8FF1}" srcId="{9405527C-DD50-46AC-ACB8-5F5930EE4238}" destId="{3DC52D4E-B198-4162-BB72-09DACC4CE453}" srcOrd="0" destOrd="0" parTransId="{F1C58C2A-F938-48B7-B6BC-6D9C2A6B599F}" sibTransId="{0A447CA6-E140-4069-8093-F93A893E6AC2}"/>
    <dgm:cxn modelId="{AE5A1D7B-F41F-4593-B9E7-EC67382A2BF5}" type="presOf" srcId="{2D70225A-7C6B-4722-A4C1-58932A638513}" destId="{49A212AC-1310-4476-B662-F5DF698D788B}" srcOrd="0" destOrd="0" presId="urn:microsoft.com/office/officeart/2005/8/layout/pList2"/>
    <dgm:cxn modelId="{392D6382-22D1-40AB-9F0C-FA4A6945055E}" srcId="{1503C33B-8DF8-4185-94A0-F3FAC7B558A8}" destId="{8AB8517F-4DB0-4E40-A17C-F43AAFA7160A}" srcOrd="2" destOrd="0" parTransId="{BCE024F1-CB37-4181-849E-09C4A3937408}" sibTransId="{2CCA866A-6EE1-44E6-9B78-46CDB46B975C}"/>
    <dgm:cxn modelId="{7D6C82B3-F025-422B-A0D1-5B08ED940D90}" type="presOf" srcId="{95D511A2-0CF7-4AEB-9AC8-E1FB6E3B1CC6}" destId="{7078C055-557D-405A-B8D8-03E610690D39}" srcOrd="0" destOrd="2" presId="urn:microsoft.com/office/officeart/2005/8/layout/pList2"/>
    <dgm:cxn modelId="{F82AC3BC-2F65-4A13-887E-7959AF44BAB6}" type="presOf" srcId="{B6D908E9-DA73-4F8D-8312-FB5B09A70115}" destId="{C97F8DB5-3166-4B3F-8E96-59F14CADCF44}" srcOrd="0" destOrd="0" presId="urn:microsoft.com/office/officeart/2005/8/layout/pList2"/>
    <dgm:cxn modelId="{3E82DABD-5033-46CD-8BBF-B798D5C73E35}" type="presOf" srcId="{9405527C-DD50-46AC-ACB8-5F5930EE4238}" destId="{7078C055-557D-405A-B8D8-03E610690D39}" srcOrd="0" destOrd="0" presId="urn:microsoft.com/office/officeart/2005/8/layout/pList2"/>
    <dgm:cxn modelId="{C2CDC9C5-F8AD-4501-86E2-7FA46B3A4B1D}" type="presOf" srcId="{56E59EBD-FCDD-4B9A-B64B-EF0DD8D412CB}" destId="{87146B89-4A8C-43CD-A21F-17C2255ED8B5}" srcOrd="0" destOrd="1" presId="urn:microsoft.com/office/officeart/2005/8/layout/pList2"/>
    <dgm:cxn modelId="{DBB75DC9-3E00-4165-B705-8FDC53714EED}" srcId="{1503C33B-8DF8-4185-94A0-F3FAC7B558A8}" destId="{199D3FB2-F0B2-402B-BA4A-1E38424DAA95}" srcOrd="1" destOrd="0" parTransId="{7376A8D8-3BD0-444E-A249-022D23544242}" sibTransId="{B6D908E9-DA73-4F8D-8312-FB5B09A70115}"/>
    <dgm:cxn modelId="{FC9AD6DB-BC68-4CAE-AA68-204C48E8D9B5}" type="presOf" srcId="{1503C33B-8DF8-4185-94A0-F3FAC7B558A8}" destId="{59CC28BD-63E5-46EB-94CA-DE8B750D1BBF}" srcOrd="0" destOrd="0" presId="urn:microsoft.com/office/officeart/2005/8/layout/pList2"/>
    <dgm:cxn modelId="{F6434AB8-DDE8-43C4-BF71-A2656194E655}" type="presParOf" srcId="{59CC28BD-63E5-46EB-94CA-DE8B750D1BBF}" destId="{0836ABD5-A56A-45EA-8814-1A30CB423660}" srcOrd="0" destOrd="0" presId="urn:microsoft.com/office/officeart/2005/8/layout/pList2"/>
    <dgm:cxn modelId="{FC58EF8B-DE5A-465D-9FA4-8843B914ABED}" type="presParOf" srcId="{59CC28BD-63E5-46EB-94CA-DE8B750D1BBF}" destId="{96D2F8BC-B4A5-4916-B796-E60E6A687403}" srcOrd="1" destOrd="0" presId="urn:microsoft.com/office/officeart/2005/8/layout/pList2"/>
    <dgm:cxn modelId="{950627F4-C226-424D-B621-4DAEAB041A5A}" type="presParOf" srcId="{96D2F8BC-B4A5-4916-B796-E60E6A687403}" destId="{000BD0F5-713A-434B-A1C7-9188E0A1B082}" srcOrd="0" destOrd="0" presId="urn:microsoft.com/office/officeart/2005/8/layout/pList2"/>
    <dgm:cxn modelId="{59065967-73FD-412D-874F-D7DE68488C08}" type="presParOf" srcId="{000BD0F5-713A-434B-A1C7-9188E0A1B082}" destId="{7078C055-557D-405A-B8D8-03E610690D39}" srcOrd="0" destOrd="0" presId="urn:microsoft.com/office/officeart/2005/8/layout/pList2"/>
    <dgm:cxn modelId="{30C6E01F-F6D3-4FA6-B5F7-C25F9FEDA848}" type="presParOf" srcId="{000BD0F5-713A-434B-A1C7-9188E0A1B082}" destId="{AB7662AC-344B-4477-9DD2-22BFA6D5492A}" srcOrd="1" destOrd="0" presId="urn:microsoft.com/office/officeart/2005/8/layout/pList2"/>
    <dgm:cxn modelId="{080F3ABF-5E3C-452E-B342-D8E6C56E6A4E}" type="presParOf" srcId="{000BD0F5-713A-434B-A1C7-9188E0A1B082}" destId="{533EEE69-8CA2-4972-BE96-4C725B2C232D}" srcOrd="2" destOrd="0" presId="urn:microsoft.com/office/officeart/2005/8/layout/pList2"/>
    <dgm:cxn modelId="{C70799B3-B115-46E0-BACB-2E48C9042F9D}" type="presParOf" srcId="{96D2F8BC-B4A5-4916-B796-E60E6A687403}" destId="{49A212AC-1310-4476-B662-F5DF698D788B}" srcOrd="1" destOrd="0" presId="urn:microsoft.com/office/officeart/2005/8/layout/pList2"/>
    <dgm:cxn modelId="{C9F9EB7D-99F0-409D-BF3F-1C9A6932E6BB}" type="presParOf" srcId="{96D2F8BC-B4A5-4916-B796-E60E6A687403}" destId="{DF16CFA5-AFDB-4B34-B926-26A9C4DD334A}" srcOrd="2" destOrd="0" presId="urn:microsoft.com/office/officeart/2005/8/layout/pList2"/>
    <dgm:cxn modelId="{9BC90BEF-4712-4B01-9A29-86E0227B1D78}" type="presParOf" srcId="{DF16CFA5-AFDB-4B34-B926-26A9C4DD334A}" destId="{87146B89-4A8C-43CD-A21F-17C2255ED8B5}" srcOrd="0" destOrd="0" presId="urn:microsoft.com/office/officeart/2005/8/layout/pList2"/>
    <dgm:cxn modelId="{B1C1DA6E-76E8-4E1F-BCCE-2E17D09FA6FC}" type="presParOf" srcId="{DF16CFA5-AFDB-4B34-B926-26A9C4DD334A}" destId="{D7CCE23A-354F-4EBB-BB32-F3CBD87D56E9}" srcOrd="1" destOrd="0" presId="urn:microsoft.com/office/officeart/2005/8/layout/pList2"/>
    <dgm:cxn modelId="{2683CEA2-186D-46B9-970F-4BE1F80B6CD1}" type="presParOf" srcId="{DF16CFA5-AFDB-4B34-B926-26A9C4DD334A}" destId="{49DE0A34-0A9A-4E23-91D5-5A63260C1526}" srcOrd="2" destOrd="0" presId="urn:microsoft.com/office/officeart/2005/8/layout/pList2"/>
    <dgm:cxn modelId="{565BBC31-378F-4C67-8868-80B5D8B4585F}" type="presParOf" srcId="{96D2F8BC-B4A5-4916-B796-E60E6A687403}" destId="{C97F8DB5-3166-4B3F-8E96-59F14CADCF44}" srcOrd="3" destOrd="0" presId="urn:microsoft.com/office/officeart/2005/8/layout/pList2"/>
    <dgm:cxn modelId="{B007907F-9962-42A9-A2C7-B324D4A13368}" type="presParOf" srcId="{96D2F8BC-B4A5-4916-B796-E60E6A687403}" destId="{DDD000BE-93E0-4944-A11A-7A0FAD2887B0}" srcOrd="4" destOrd="0" presId="urn:microsoft.com/office/officeart/2005/8/layout/pList2"/>
    <dgm:cxn modelId="{15C5BFED-82D6-4528-8C8C-11B9C9E705DF}" type="presParOf" srcId="{DDD000BE-93E0-4944-A11A-7A0FAD2887B0}" destId="{7875C758-E552-421A-9F39-7FAFB7094575}" srcOrd="0" destOrd="0" presId="urn:microsoft.com/office/officeart/2005/8/layout/pList2"/>
    <dgm:cxn modelId="{66A1CE9F-4F16-4645-B59F-033979D1C65F}" type="presParOf" srcId="{DDD000BE-93E0-4944-A11A-7A0FAD2887B0}" destId="{AB8F6F06-35A6-477F-8C42-FB5FEF9D7EB7}" srcOrd="1" destOrd="0" presId="urn:microsoft.com/office/officeart/2005/8/layout/pList2"/>
    <dgm:cxn modelId="{50F6E157-45C9-43EF-804A-D00C0AD90265}" type="presParOf" srcId="{DDD000BE-93E0-4944-A11A-7A0FAD2887B0}" destId="{5C17D857-D96D-4110-925B-173537557E4F}"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B96FE5-786E-4F4D-8723-D87DA450B8EB}" type="doc">
      <dgm:prSet loTypeId="urn:microsoft.com/office/officeart/2005/8/layout/default" loCatId="list" qsTypeId="urn:microsoft.com/office/officeart/2005/8/quickstyle/3d1" qsCatId="3D" csTypeId="urn:microsoft.com/office/officeart/2005/8/colors/accent3_2" csCatId="accent3" phldr="1"/>
      <dgm:spPr/>
      <dgm:t>
        <a:bodyPr/>
        <a:lstStyle/>
        <a:p>
          <a:endParaRPr lang="en-IN"/>
        </a:p>
      </dgm:t>
    </dgm:pt>
    <dgm:pt modelId="{EB27DA7C-CD48-4470-B586-EA619433A105}">
      <dgm:prSet phldrT="[Text]"/>
      <dgm:spPr/>
      <dgm:t>
        <a:bodyPr/>
        <a:lstStyle/>
        <a:p>
          <a:r>
            <a:rPr lang="en-IN"/>
            <a:t>Passive Investment  </a:t>
          </a:r>
          <a:r>
            <a:rPr lang="en-IN" dirty="0"/>
            <a:t>(subject to tracking </a:t>
          </a:r>
          <a:r>
            <a:rPr lang="en-IN"/>
            <a:t>error): </a:t>
          </a:r>
          <a:r>
            <a:rPr lang="en-IN" dirty="0"/>
            <a:t>Easy to understand as the index is rule based. </a:t>
          </a:r>
        </a:p>
      </dgm:t>
    </dgm:pt>
    <dgm:pt modelId="{E08BCA34-385E-41A0-88D1-D8C2DE1316C3}" type="parTrans" cxnId="{0ECD1621-7066-466E-80CF-EE704271C653}">
      <dgm:prSet/>
      <dgm:spPr/>
      <dgm:t>
        <a:bodyPr/>
        <a:lstStyle/>
        <a:p>
          <a:endParaRPr lang="en-IN"/>
        </a:p>
      </dgm:t>
    </dgm:pt>
    <dgm:pt modelId="{DC3BCB5B-9889-49F5-A1C4-C6A7F31B09F0}" type="sibTrans" cxnId="{0ECD1621-7066-466E-80CF-EE704271C653}">
      <dgm:prSet/>
      <dgm:spPr/>
      <dgm:t>
        <a:bodyPr/>
        <a:lstStyle/>
        <a:p>
          <a:endParaRPr lang="en-IN"/>
        </a:p>
      </dgm:t>
    </dgm:pt>
    <dgm:pt modelId="{34C7933F-CBBA-41FD-9A92-C963E4B2E49F}">
      <dgm:prSet/>
      <dgm:spPr/>
      <dgm:t>
        <a:bodyPr/>
        <a:lstStyle/>
        <a:p>
          <a:r>
            <a:rPr lang="en-IN" dirty="0"/>
            <a:t>Low Cost: The fund is not managed actively and the activity of the fund is also limited. Hence, the fund is low cost</a:t>
          </a:r>
        </a:p>
      </dgm:t>
    </dgm:pt>
    <dgm:pt modelId="{BA0F40A6-4F22-475C-A8D0-C136C8F88F3E}" type="parTrans" cxnId="{F63AAF4A-94A5-460D-BC48-D9F1095C34AE}">
      <dgm:prSet/>
      <dgm:spPr/>
      <dgm:t>
        <a:bodyPr/>
        <a:lstStyle/>
        <a:p>
          <a:endParaRPr lang="en-IN"/>
        </a:p>
      </dgm:t>
    </dgm:pt>
    <dgm:pt modelId="{009DB7F9-6219-4F04-B0FB-AFEB2BAA9ECE}" type="sibTrans" cxnId="{F63AAF4A-94A5-460D-BC48-D9F1095C34AE}">
      <dgm:prSet/>
      <dgm:spPr/>
      <dgm:t>
        <a:bodyPr/>
        <a:lstStyle/>
        <a:p>
          <a:endParaRPr lang="en-IN"/>
        </a:p>
      </dgm:t>
    </dgm:pt>
    <dgm:pt modelId="{E2868FDA-D0C6-4811-87CA-B21C19684CD8}">
      <dgm:prSet/>
      <dgm:spPr/>
      <dgm:t>
        <a:bodyPr/>
        <a:lstStyle/>
        <a:p>
          <a:r>
            <a:rPr lang="en-IN" dirty="0"/>
            <a:t>No Active Risk: As Fund Manager is not taking active calls to generate alpha the fund doesn’t carry any active risk. </a:t>
          </a:r>
        </a:p>
      </dgm:t>
    </dgm:pt>
    <dgm:pt modelId="{C2E50FBE-A66A-4D74-9D1B-AF895B303F81}" type="parTrans" cxnId="{3B121EDE-233D-4A24-98C4-FA40247A08E4}">
      <dgm:prSet/>
      <dgm:spPr/>
      <dgm:t>
        <a:bodyPr/>
        <a:lstStyle/>
        <a:p>
          <a:endParaRPr lang="en-IN"/>
        </a:p>
      </dgm:t>
    </dgm:pt>
    <dgm:pt modelId="{F8F653D4-A2D9-4E5F-AFDC-7DD0A0715E3C}" type="sibTrans" cxnId="{3B121EDE-233D-4A24-98C4-FA40247A08E4}">
      <dgm:prSet/>
      <dgm:spPr/>
      <dgm:t>
        <a:bodyPr/>
        <a:lstStyle/>
        <a:p>
          <a:endParaRPr lang="en-IN"/>
        </a:p>
      </dgm:t>
    </dgm:pt>
    <dgm:pt modelId="{0428F79D-FF3C-49A2-BE47-4CC684FAD487}">
      <dgm:prSet/>
      <dgm:spPr/>
      <dgm:t>
        <a:bodyPr/>
        <a:lstStyle/>
        <a:p>
          <a:r>
            <a:rPr lang="en-IN" dirty="0"/>
            <a:t>Sectoral Diversity: Adequate diversification to various sectors / industry</a:t>
          </a:r>
        </a:p>
      </dgm:t>
    </dgm:pt>
    <dgm:pt modelId="{B42E763B-85CD-4508-A6EB-E4C5F3EDEBB3}" type="parTrans" cxnId="{F7BD4787-6490-45EE-97F7-A02AD1E44ED8}">
      <dgm:prSet/>
      <dgm:spPr/>
      <dgm:t>
        <a:bodyPr/>
        <a:lstStyle/>
        <a:p>
          <a:endParaRPr lang="en-IN"/>
        </a:p>
      </dgm:t>
    </dgm:pt>
    <dgm:pt modelId="{BD8FCEE9-5599-4318-8B32-AD5EA468E9D8}" type="sibTrans" cxnId="{F7BD4787-6490-45EE-97F7-A02AD1E44ED8}">
      <dgm:prSet/>
      <dgm:spPr/>
      <dgm:t>
        <a:bodyPr/>
        <a:lstStyle/>
        <a:p>
          <a:endParaRPr lang="en-IN"/>
        </a:p>
      </dgm:t>
    </dgm:pt>
    <dgm:pt modelId="{10800287-F3C2-44B5-BC2E-754E3A5FEC63}">
      <dgm:prSet/>
      <dgm:spPr/>
      <dgm:t>
        <a:bodyPr/>
        <a:lstStyle/>
        <a:p>
          <a:r>
            <a:rPr lang="en-IN" dirty="0"/>
            <a:t>No Human Bias: The stock selection is automatic in the fund as per index</a:t>
          </a:r>
        </a:p>
      </dgm:t>
    </dgm:pt>
    <dgm:pt modelId="{FFEC1F7C-CB0B-4DA3-826A-346082F04477}" type="parTrans" cxnId="{5D7F80DB-4FA9-44E3-BCB0-365005721C88}">
      <dgm:prSet/>
      <dgm:spPr/>
      <dgm:t>
        <a:bodyPr/>
        <a:lstStyle/>
        <a:p>
          <a:endParaRPr lang="en-IN"/>
        </a:p>
      </dgm:t>
    </dgm:pt>
    <dgm:pt modelId="{BA4500A8-2CE9-4BB2-83A2-5EB5B8C4C79F}" type="sibTrans" cxnId="{5D7F80DB-4FA9-44E3-BCB0-365005721C88}">
      <dgm:prSet/>
      <dgm:spPr/>
      <dgm:t>
        <a:bodyPr/>
        <a:lstStyle/>
        <a:p>
          <a:endParaRPr lang="en-IN"/>
        </a:p>
      </dgm:t>
    </dgm:pt>
    <dgm:pt modelId="{80432901-25AC-426A-8E3D-8F0003A44434}" type="pres">
      <dgm:prSet presAssocID="{F2B96FE5-786E-4F4D-8723-D87DA450B8EB}" presName="diagram" presStyleCnt="0">
        <dgm:presLayoutVars>
          <dgm:dir/>
          <dgm:resizeHandles val="exact"/>
        </dgm:presLayoutVars>
      </dgm:prSet>
      <dgm:spPr/>
    </dgm:pt>
    <dgm:pt modelId="{F8A67EF2-BEFA-4EAE-B757-75D5EB859653}" type="pres">
      <dgm:prSet presAssocID="{EB27DA7C-CD48-4470-B586-EA619433A105}" presName="node" presStyleLbl="node1" presStyleIdx="0" presStyleCnt="5">
        <dgm:presLayoutVars>
          <dgm:bulletEnabled val="1"/>
        </dgm:presLayoutVars>
      </dgm:prSet>
      <dgm:spPr/>
    </dgm:pt>
    <dgm:pt modelId="{6B97A543-3C36-4353-89CC-3141795EB569}" type="pres">
      <dgm:prSet presAssocID="{DC3BCB5B-9889-49F5-A1C4-C6A7F31B09F0}" presName="sibTrans" presStyleCnt="0"/>
      <dgm:spPr/>
    </dgm:pt>
    <dgm:pt modelId="{8A678042-2634-43B9-9284-EC8383690241}" type="pres">
      <dgm:prSet presAssocID="{34C7933F-CBBA-41FD-9A92-C963E4B2E49F}" presName="node" presStyleLbl="node1" presStyleIdx="1" presStyleCnt="5">
        <dgm:presLayoutVars>
          <dgm:bulletEnabled val="1"/>
        </dgm:presLayoutVars>
      </dgm:prSet>
      <dgm:spPr/>
    </dgm:pt>
    <dgm:pt modelId="{6E938322-E954-46B8-A005-752F2A84AAD9}" type="pres">
      <dgm:prSet presAssocID="{009DB7F9-6219-4F04-B0FB-AFEB2BAA9ECE}" presName="sibTrans" presStyleCnt="0"/>
      <dgm:spPr/>
    </dgm:pt>
    <dgm:pt modelId="{0408341F-980E-45A7-A38C-5B2C1C831847}" type="pres">
      <dgm:prSet presAssocID="{E2868FDA-D0C6-4811-87CA-B21C19684CD8}" presName="node" presStyleLbl="node1" presStyleIdx="2" presStyleCnt="5">
        <dgm:presLayoutVars>
          <dgm:bulletEnabled val="1"/>
        </dgm:presLayoutVars>
      </dgm:prSet>
      <dgm:spPr/>
    </dgm:pt>
    <dgm:pt modelId="{6C931B49-47A9-4508-B837-DAC13E0B7A31}" type="pres">
      <dgm:prSet presAssocID="{F8F653D4-A2D9-4E5F-AFDC-7DD0A0715E3C}" presName="sibTrans" presStyleCnt="0"/>
      <dgm:spPr/>
    </dgm:pt>
    <dgm:pt modelId="{3C29CA15-8F24-4364-84E7-ECEFFE0298D5}" type="pres">
      <dgm:prSet presAssocID="{0428F79D-FF3C-49A2-BE47-4CC684FAD487}" presName="node" presStyleLbl="node1" presStyleIdx="3" presStyleCnt="5">
        <dgm:presLayoutVars>
          <dgm:bulletEnabled val="1"/>
        </dgm:presLayoutVars>
      </dgm:prSet>
      <dgm:spPr/>
    </dgm:pt>
    <dgm:pt modelId="{C18D183C-3552-4230-B1BE-15F7EBDEDCBC}" type="pres">
      <dgm:prSet presAssocID="{BD8FCEE9-5599-4318-8B32-AD5EA468E9D8}" presName="sibTrans" presStyleCnt="0"/>
      <dgm:spPr/>
    </dgm:pt>
    <dgm:pt modelId="{6F6752DB-1B9E-4EC5-B8EC-D5D80CE273A6}" type="pres">
      <dgm:prSet presAssocID="{10800287-F3C2-44B5-BC2E-754E3A5FEC63}" presName="node" presStyleLbl="node1" presStyleIdx="4" presStyleCnt="5">
        <dgm:presLayoutVars>
          <dgm:bulletEnabled val="1"/>
        </dgm:presLayoutVars>
      </dgm:prSet>
      <dgm:spPr/>
    </dgm:pt>
  </dgm:ptLst>
  <dgm:cxnLst>
    <dgm:cxn modelId="{0ECD1621-7066-466E-80CF-EE704271C653}" srcId="{F2B96FE5-786E-4F4D-8723-D87DA450B8EB}" destId="{EB27DA7C-CD48-4470-B586-EA619433A105}" srcOrd="0" destOrd="0" parTransId="{E08BCA34-385E-41A0-88D1-D8C2DE1316C3}" sibTransId="{DC3BCB5B-9889-49F5-A1C4-C6A7F31B09F0}"/>
    <dgm:cxn modelId="{CE1F1225-7BE3-4DCD-939B-BD19D7B230FD}" type="presOf" srcId="{F2B96FE5-786E-4F4D-8723-D87DA450B8EB}" destId="{80432901-25AC-426A-8E3D-8F0003A44434}" srcOrd="0" destOrd="0" presId="urn:microsoft.com/office/officeart/2005/8/layout/default"/>
    <dgm:cxn modelId="{E13E1039-1FB6-4079-AE84-1627397A5872}" type="presOf" srcId="{EB27DA7C-CD48-4470-B586-EA619433A105}" destId="{F8A67EF2-BEFA-4EAE-B757-75D5EB859653}" srcOrd="0" destOrd="0" presId="urn:microsoft.com/office/officeart/2005/8/layout/default"/>
    <dgm:cxn modelId="{F63AAF4A-94A5-460D-BC48-D9F1095C34AE}" srcId="{F2B96FE5-786E-4F4D-8723-D87DA450B8EB}" destId="{34C7933F-CBBA-41FD-9A92-C963E4B2E49F}" srcOrd="1" destOrd="0" parTransId="{BA0F40A6-4F22-475C-A8D0-C136C8F88F3E}" sibTransId="{009DB7F9-6219-4F04-B0FB-AFEB2BAA9ECE}"/>
    <dgm:cxn modelId="{592DA16B-9CEA-4853-95CE-B5C1D5082151}" type="presOf" srcId="{0428F79D-FF3C-49A2-BE47-4CC684FAD487}" destId="{3C29CA15-8F24-4364-84E7-ECEFFE0298D5}" srcOrd="0" destOrd="0" presId="urn:microsoft.com/office/officeart/2005/8/layout/default"/>
    <dgm:cxn modelId="{EFFFB54D-E9D7-472A-B2F6-CAC19A034435}" type="presOf" srcId="{10800287-F3C2-44B5-BC2E-754E3A5FEC63}" destId="{6F6752DB-1B9E-4EC5-B8EC-D5D80CE273A6}" srcOrd="0" destOrd="0" presId="urn:microsoft.com/office/officeart/2005/8/layout/default"/>
    <dgm:cxn modelId="{F7BD4787-6490-45EE-97F7-A02AD1E44ED8}" srcId="{F2B96FE5-786E-4F4D-8723-D87DA450B8EB}" destId="{0428F79D-FF3C-49A2-BE47-4CC684FAD487}" srcOrd="3" destOrd="0" parTransId="{B42E763B-85CD-4508-A6EB-E4C5F3EDEBB3}" sibTransId="{BD8FCEE9-5599-4318-8B32-AD5EA468E9D8}"/>
    <dgm:cxn modelId="{41B60DC3-FA9D-403A-858A-4301BF296C24}" type="presOf" srcId="{E2868FDA-D0C6-4811-87CA-B21C19684CD8}" destId="{0408341F-980E-45A7-A38C-5B2C1C831847}" srcOrd="0" destOrd="0" presId="urn:microsoft.com/office/officeart/2005/8/layout/default"/>
    <dgm:cxn modelId="{5D7F80DB-4FA9-44E3-BCB0-365005721C88}" srcId="{F2B96FE5-786E-4F4D-8723-D87DA450B8EB}" destId="{10800287-F3C2-44B5-BC2E-754E3A5FEC63}" srcOrd="4" destOrd="0" parTransId="{FFEC1F7C-CB0B-4DA3-826A-346082F04477}" sibTransId="{BA4500A8-2CE9-4BB2-83A2-5EB5B8C4C79F}"/>
    <dgm:cxn modelId="{3B121EDE-233D-4A24-98C4-FA40247A08E4}" srcId="{F2B96FE5-786E-4F4D-8723-D87DA450B8EB}" destId="{E2868FDA-D0C6-4811-87CA-B21C19684CD8}" srcOrd="2" destOrd="0" parTransId="{C2E50FBE-A66A-4D74-9D1B-AF895B303F81}" sibTransId="{F8F653D4-A2D9-4E5F-AFDC-7DD0A0715E3C}"/>
    <dgm:cxn modelId="{4CE654FF-A56C-419B-9C97-4698F19F4D9E}" type="presOf" srcId="{34C7933F-CBBA-41FD-9A92-C963E4B2E49F}" destId="{8A678042-2634-43B9-9284-EC8383690241}" srcOrd="0" destOrd="0" presId="urn:microsoft.com/office/officeart/2005/8/layout/default"/>
    <dgm:cxn modelId="{E56010FA-03AA-4C9F-8D92-9BEBB4918E45}" type="presParOf" srcId="{80432901-25AC-426A-8E3D-8F0003A44434}" destId="{F8A67EF2-BEFA-4EAE-B757-75D5EB859653}" srcOrd="0" destOrd="0" presId="urn:microsoft.com/office/officeart/2005/8/layout/default"/>
    <dgm:cxn modelId="{309540BF-99ED-4FAE-9155-94F624124866}" type="presParOf" srcId="{80432901-25AC-426A-8E3D-8F0003A44434}" destId="{6B97A543-3C36-4353-89CC-3141795EB569}" srcOrd="1" destOrd="0" presId="urn:microsoft.com/office/officeart/2005/8/layout/default"/>
    <dgm:cxn modelId="{DCEFD443-534F-48ED-8976-FC705CEC8E12}" type="presParOf" srcId="{80432901-25AC-426A-8E3D-8F0003A44434}" destId="{8A678042-2634-43B9-9284-EC8383690241}" srcOrd="2" destOrd="0" presId="urn:microsoft.com/office/officeart/2005/8/layout/default"/>
    <dgm:cxn modelId="{9C53FBB2-E7DB-48E9-9C40-50BEC26E3C4E}" type="presParOf" srcId="{80432901-25AC-426A-8E3D-8F0003A44434}" destId="{6E938322-E954-46B8-A005-752F2A84AAD9}" srcOrd="3" destOrd="0" presId="urn:microsoft.com/office/officeart/2005/8/layout/default"/>
    <dgm:cxn modelId="{7DDE7ECC-5ACF-4171-8540-D15914D96B45}" type="presParOf" srcId="{80432901-25AC-426A-8E3D-8F0003A44434}" destId="{0408341F-980E-45A7-A38C-5B2C1C831847}" srcOrd="4" destOrd="0" presId="urn:microsoft.com/office/officeart/2005/8/layout/default"/>
    <dgm:cxn modelId="{9D479F71-D5A9-46F1-B5E4-6D77BC470E0E}" type="presParOf" srcId="{80432901-25AC-426A-8E3D-8F0003A44434}" destId="{6C931B49-47A9-4508-B837-DAC13E0B7A31}" srcOrd="5" destOrd="0" presId="urn:microsoft.com/office/officeart/2005/8/layout/default"/>
    <dgm:cxn modelId="{E7D1EB08-DBC8-45B1-884A-69FBD29801F7}" type="presParOf" srcId="{80432901-25AC-426A-8E3D-8F0003A44434}" destId="{3C29CA15-8F24-4364-84E7-ECEFFE0298D5}" srcOrd="6" destOrd="0" presId="urn:microsoft.com/office/officeart/2005/8/layout/default"/>
    <dgm:cxn modelId="{F2ADF530-B780-4575-87BC-D23969846D38}" type="presParOf" srcId="{80432901-25AC-426A-8E3D-8F0003A44434}" destId="{C18D183C-3552-4230-B1BE-15F7EBDEDCBC}" srcOrd="7" destOrd="0" presId="urn:microsoft.com/office/officeart/2005/8/layout/default"/>
    <dgm:cxn modelId="{D730E8A9-02F4-49D0-837A-DABCEBC69BC8}" type="presParOf" srcId="{80432901-25AC-426A-8E3D-8F0003A44434}" destId="{6F6752DB-1B9E-4EC5-B8EC-D5D80CE273A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63B058-1B4C-405E-85C7-5F8602BB1994}" type="doc">
      <dgm:prSet loTypeId="urn:microsoft.com/office/officeart/2005/8/layout/hList6" loCatId="list" qsTypeId="urn:microsoft.com/office/officeart/2005/8/quickstyle/3d1" qsCatId="3D" csTypeId="urn:microsoft.com/office/officeart/2005/8/colors/accent3_2" csCatId="accent3" phldr="1"/>
      <dgm:spPr/>
      <dgm:t>
        <a:bodyPr/>
        <a:lstStyle/>
        <a:p>
          <a:endParaRPr lang="en-IN"/>
        </a:p>
      </dgm:t>
    </dgm:pt>
    <dgm:pt modelId="{0091A45F-3FC3-48C5-9DA7-85F431B59745}">
      <dgm:prSet phldrT="[Text]" custT="1"/>
      <dgm:spPr/>
      <dgm:t>
        <a:bodyPr/>
        <a:lstStyle/>
        <a:p>
          <a:r>
            <a:rPr lang="en-US" sz="2500" dirty="0"/>
            <a:t>Type of scheme</a:t>
          </a:r>
        </a:p>
        <a:p>
          <a:r>
            <a:rPr lang="en-US" sz="1500" dirty="0"/>
            <a:t>An open-ended equity scheme tracking Nifty 50 Index</a:t>
          </a:r>
          <a:endParaRPr lang="en-IN" sz="1500" dirty="0"/>
        </a:p>
      </dgm:t>
    </dgm:pt>
    <dgm:pt modelId="{7DE9C987-919C-4219-AB06-F5017438CECF}" type="parTrans" cxnId="{911676EF-BDA8-4CA8-83C2-85BA513BD5A0}">
      <dgm:prSet/>
      <dgm:spPr/>
      <dgm:t>
        <a:bodyPr/>
        <a:lstStyle/>
        <a:p>
          <a:endParaRPr lang="en-IN"/>
        </a:p>
      </dgm:t>
    </dgm:pt>
    <dgm:pt modelId="{1EE819B4-374A-473D-9CFB-F01DC0462EAB}" type="sibTrans" cxnId="{911676EF-BDA8-4CA8-83C2-85BA513BD5A0}">
      <dgm:prSet/>
      <dgm:spPr/>
      <dgm:t>
        <a:bodyPr/>
        <a:lstStyle/>
        <a:p>
          <a:endParaRPr lang="en-IN"/>
        </a:p>
      </dgm:t>
    </dgm:pt>
    <dgm:pt modelId="{90A5E2B4-FB82-4F89-BED3-266D4462BCEC}">
      <dgm:prSet custT="1"/>
      <dgm:spPr/>
      <dgm:t>
        <a:bodyPr/>
        <a:lstStyle/>
        <a:p>
          <a:r>
            <a:rPr lang="en-IN" sz="2500" dirty="0"/>
            <a:t>Plan &amp; Option</a:t>
          </a:r>
          <a:r>
            <a:rPr lang="en-IN" sz="3100" dirty="0"/>
            <a:t> </a:t>
          </a:r>
        </a:p>
      </dgm:t>
    </dgm:pt>
    <dgm:pt modelId="{281F42E2-7A5C-42EB-8BFB-6F983A2BADB4}" type="parTrans" cxnId="{97502AF9-FC98-425D-8BD1-9227DC97FEA5}">
      <dgm:prSet/>
      <dgm:spPr/>
      <dgm:t>
        <a:bodyPr/>
        <a:lstStyle/>
        <a:p>
          <a:endParaRPr lang="en-IN"/>
        </a:p>
      </dgm:t>
    </dgm:pt>
    <dgm:pt modelId="{8C507D4F-BD13-455D-A0DA-AC51EEA19B15}" type="sibTrans" cxnId="{97502AF9-FC98-425D-8BD1-9227DC97FEA5}">
      <dgm:prSet/>
      <dgm:spPr/>
      <dgm:t>
        <a:bodyPr/>
        <a:lstStyle/>
        <a:p>
          <a:endParaRPr lang="en-IN"/>
        </a:p>
      </dgm:t>
    </dgm:pt>
    <dgm:pt modelId="{4E7170C1-7BA9-4D2A-9969-83654606AC40}">
      <dgm:prSet custT="1"/>
      <dgm:spPr/>
      <dgm:t>
        <a:bodyPr/>
        <a:lstStyle/>
        <a:p>
          <a:r>
            <a:rPr lang="en-IN" sz="1500" dirty="0"/>
            <a:t>Regular – Growth and Dividend</a:t>
          </a:r>
        </a:p>
      </dgm:t>
    </dgm:pt>
    <dgm:pt modelId="{0A5B71DE-C98F-4623-BE9D-A13E02AAFC35}" type="parTrans" cxnId="{27B07B72-BFC1-42C1-A966-4A4DC9FD374E}">
      <dgm:prSet/>
      <dgm:spPr/>
      <dgm:t>
        <a:bodyPr/>
        <a:lstStyle/>
        <a:p>
          <a:endParaRPr lang="en-IN"/>
        </a:p>
      </dgm:t>
    </dgm:pt>
    <dgm:pt modelId="{39AA04DB-E520-4056-ABF9-C4A587D1DDA6}" type="sibTrans" cxnId="{27B07B72-BFC1-42C1-A966-4A4DC9FD374E}">
      <dgm:prSet/>
      <dgm:spPr/>
      <dgm:t>
        <a:bodyPr/>
        <a:lstStyle/>
        <a:p>
          <a:endParaRPr lang="en-IN"/>
        </a:p>
      </dgm:t>
    </dgm:pt>
    <dgm:pt modelId="{85B4F995-2CED-48EB-AC05-ED128B069CDF}">
      <dgm:prSet custT="1"/>
      <dgm:spPr/>
      <dgm:t>
        <a:bodyPr/>
        <a:lstStyle/>
        <a:p>
          <a:r>
            <a:rPr lang="en-IN" sz="1500" dirty="0"/>
            <a:t>Direct – Growth and Dividend</a:t>
          </a:r>
        </a:p>
      </dgm:t>
    </dgm:pt>
    <dgm:pt modelId="{AF0BD99E-7B30-4B96-864D-11386EEA2437}" type="parTrans" cxnId="{F8D2890A-8125-45F7-A241-6BD1C42520DA}">
      <dgm:prSet/>
      <dgm:spPr/>
      <dgm:t>
        <a:bodyPr/>
        <a:lstStyle/>
        <a:p>
          <a:endParaRPr lang="en-IN"/>
        </a:p>
      </dgm:t>
    </dgm:pt>
    <dgm:pt modelId="{10DBD0FC-0A6E-4B12-8F67-B84465230A57}" type="sibTrans" cxnId="{F8D2890A-8125-45F7-A241-6BD1C42520DA}">
      <dgm:prSet/>
      <dgm:spPr/>
      <dgm:t>
        <a:bodyPr/>
        <a:lstStyle/>
        <a:p>
          <a:endParaRPr lang="en-IN"/>
        </a:p>
      </dgm:t>
    </dgm:pt>
    <dgm:pt modelId="{CB5B6EBA-A682-4744-814C-C0016D78293E}">
      <dgm:prSet custT="1"/>
      <dgm:spPr/>
      <dgm:t>
        <a:bodyPr/>
        <a:lstStyle/>
        <a:p>
          <a:r>
            <a:rPr lang="en-US" sz="1500" dirty="0"/>
            <a:t>All will be Large Cap Stocks</a:t>
          </a:r>
        </a:p>
      </dgm:t>
    </dgm:pt>
    <dgm:pt modelId="{56F85DA6-224E-4C32-AC40-191A3214C1F5}" type="parTrans" cxnId="{1D4D7BBE-B11E-47B1-BCD9-73937EAB3B4B}">
      <dgm:prSet/>
      <dgm:spPr/>
      <dgm:t>
        <a:bodyPr/>
        <a:lstStyle/>
        <a:p>
          <a:endParaRPr lang="en-IN"/>
        </a:p>
      </dgm:t>
    </dgm:pt>
    <dgm:pt modelId="{272A0B3B-A223-4E47-AC35-24F4F869D6DA}" type="sibTrans" cxnId="{1D4D7BBE-B11E-47B1-BCD9-73937EAB3B4B}">
      <dgm:prSet/>
      <dgm:spPr/>
      <dgm:t>
        <a:bodyPr/>
        <a:lstStyle/>
        <a:p>
          <a:endParaRPr lang="en-IN"/>
        </a:p>
      </dgm:t>
    </dgm:pt>
    <dgm:pt modelId="{16E0551F-3907-455B-A0B9-1BC144156413}">
      <dgm:prSet custT="1"/>
      <dgm:spPr/>
      <dgm:t>
        <a:bodyPr/>
        <a:lstStyle/>
        <a:p>
          <a:r>
            <a:rPr lang="en-US" sz="2500" dirty="0"/>
            <a:t>Market Cap Exposure</a:t>
          </a:r>
          <a:endParaRPr lang="en-US" sz="1100" dirty="0"/>
        </a:p>
      </dgm:t>
    </dgm:pt>
    <dgm:pt modelId="{74503AF9-7057-4626-9529-74D20892DBBE}" type="parTrans" cxnId="{6A7B87EA-7C8F-4AAF-BD48-8603F9C41C98}">
      <dgm:prSet/>
      <dgm:spPr/>
      <dgm:t>
        <a:bodyPr/>
        <a:lstStyle/>
        <a:p>
          <a:endParaRPr lang="en-IN"/>
        </a:p>
      </dgm:t>
    </dgm:pt>
    <dgm:pt modelId="{C86F50CF-691A-4DD5-AA2B-71B3CE2D639F}" type="sibTrans" cxnId="{6A7B87EA-7C8F-4AAF-BD48-8603F9C41C98}">
      <dgm:prSet/>
      <dgm:spPr/>
      <dgm:t>
        <a:bodyPr/>
        <a:lstStyle/>
        <a:p>
          <a:endParaRPr lang="en-IN"/>
        </a:p>
      </dgm:t>
    </dgm:pt>
    <dgm:pt modelId="{7500113A-EDBE-41D6-ADEA-AEEFE6A28CAF}">
      <dgm:prSet phldrT="[Text]" custT="1"/>
      <dgm:spPr/>
      <dgm:t>
        <a:bodyPr/>
        <a:lstStyle/>
        <a:p>
          <a:r>
            <a:rPr lang="en-US" sz="2500" dirty="0"/>
            <a:t>Loads</a:t>
          </a:r>
          <a:endParaRPr lang="en-IN" sz="2500" dirty="0"/>
        </a:p>
      </dgm:t>
    </dgm:pt>
    <dgm:pt modelId="{9CFA2075-E47C-44A9-912E-0513181E7241}" type="parTrans" cxnId="{C4F99426-3358-4D08-B236-EFF8591E73FD}">
      <dgm:prSet/>
      <dgm:spPr/>
      <dgm:t>
        <a:bodyPr/>
        <a:lstStyle/>
        <a:p>
          <a:endParaRPr lang="en-IN"/>
        </a:p>
      </dgm:t>
    </dgm:pt>
    <dgm:pt modelId="{0DC1A1C5-49FD-4B91-A595-A497580A0523}" type="sibTrans" cxnId="{C4F99426-3358-4D08-B236-EFF8591E73FD}">
      <dgm:prSet/>
      <dgm:spPr/>
      <dgm:t>
        <a:bodyPr/>
        <a:lstStyle/>
        <a:p>
          <a:endParaRPr lang="en-IN"/>
        </a:p>
      </dgm:t>
    </dgm:pt>
    <dgm:pt modelId="{40432629-FED5-47A3-A339-F239556AF25C}">
      <dgm:prSet custT="1"/>
      <dgm:spPr/>
      <dgm:t>
        <a:bodyPr/>
        <a:lstStyle/>
        <a:p>
          <a:r>
            <a:rPr lang="en-US" sz="1400" dirty="0"/>
            <a:t>Entry Load: Nil</a:t>
          </a:r>
        </a:p>
      </dgm:t>
    </dgm:pt>
    <dgm:pt modelId="{2CBA2042-6E29-4A3C-957C-D4953D6F2A63}" type="parTrans" cxnId="{3908D647-9DD1-4AE0-8274-69C11B496D30}">
      <dgm:prSet/>
      <dgm:spPr/>
      <dgm:t>
        <a:bodyPr/>
        <a:lstStyle/>
        <a:p>
          <a:endParaRPr lang="en-IN"/>
        </a:p>
      </dgm:t>
    </dgm:pt>
    <dgm:pt modelId="{6682554E-28C5-4E5F-A901-8E8181A7424B}" type="sibTrans" cxnId="{3908D647-9DD1-4AE0-8274-69C11B496D30}">
      <dgm:prSet/>
      <dgm:spPr/>
      <dgm:t>
        <a:bodyPr/>
        <a:lstStyle/>
        <a:p>
          <a:endParaRPr lang="en-IN"/>
        </a:p>
      </dgm:t>
    </dgm:pt>
    <dgm:pt modelId="{83F97CF1-18E6-46C6-A062-54D004C2FF16}">
      <dgm:prSet custT="1"/>
      <dgm:spPr/>
      <dgm:t>
        <a:bodyPr/>
        <a:lstStyle/>
        <a:p>
          <a:r>
            <a:rPr lang="en-US" sz="1400" dirty="0"/>
            <a:t>Exit Load: If the units redeemed or switched out are up to 10% of the units purchased or switched in (“the limit”) within 1 year from the date of allotment – Nil. If units redeemed or switched out are over and above the limit within 1 year from the date of allotment – 1%. If units are redeemed or switched out on or after 1 year from the date of allotment – Nil</a:t>
          </a:r>
          <a:endParaRPr lang="en-IN" sz="1400" dirty="0"/>
        </a:p>
      </dgm:t>
    </dgm:pt>
    <dgm:pt modelId="{C7C23BD0-6F43-47BB-8B6B-633084264E2E}" type="parTrans" cxnId="{3E0D5359-2FC9-47B8-B1FA-2538364126D0}">
      <dgm:prSet/>
      <dgm:spPr/>
      <dgm:t>
        <a:bodyPr/>
        <a:lstStyle/>
        <a:p>
          <a:endParaRPr lang="en-IN"/>
        </a:p>
      </dgm:t>
    </dgm:pt>
    <dgm:pt modelId="{D0230054-BF16-4C4F-81FA-90B663DCE538}" type="sibTrans" cxnId="{3E0D5359-2FC9-47B8-B1FA-2538364126D0}">
      <dgm:prSet/>
      <dgm:spPr/>
      <dgm:t>
        <a:bodyPr/>
        <a:lstStyle/>
        <a:p>
          <a:endParaRPr lang="en-IN"/>
        </a:p>
      </dgm:t>
    </dgm:pt>
    <dgm:pt modelId="{09046D72-7862-49FC-8897-417E9625EEE5}" type="pres">
      <dgm:prSet presAssocID="{8E63B058-1B4C-405E-85C7-5F8602BB1994}" presName="Name0" presStyleCnt="0">
        <dgm:presLayoutVars>
          <dgm:dir/>
          <dgm:resizeHandles val="exact"/>
        </dgm:presLayoutVars>
      </dgm:prSet>
      <dgm:spPr/>
    </dgm:pt>
    <dgm:pt modelId="{82AB7869-B776-4584-8644-489151DBFC84}" type="pres">
      <dgm:prSet presAssocID="{0091A45F-3FC3-48C5-9DA7-85F431B59745}" presName="node" presStyleLbl="node1" presStyleIdx="0" presStyleCnt="4">
        <dgm:presLayoutVars>
          <dgm:bulletEnabled val="1"/>
        </dgm:presLayoutVars>
      </dgm:prSet>
      <dgm:spPr/>
    </dgm:pt>
    <dgm:pt modelId="{86E11F72-B01C-4E67-9B8F-E8A03343BD22}" type="pres">
      <dgm:prSet presAssocID="{1EE819B4-374A-473D-9CFB-F01DC0462EAB}" presName="sibTrans" presStyleCnt="0"/>
      <dgm:spPr/>
    </dgm:pt>
    <dgm:pt modelId="{85CBD130-8C1F-43C0-BA5F-915D396B1358}" type="pres">
      <dgm:prSet presAssocID="{16E0551F-3907-455B-A0B9-1BC144156413}" presName="node" presStyleLbl="node1" presStyleIdx="1" presStyleCnt="4">
        <dgm:presLayoutVars>
          <dgm:bulletEnabled val="1"/>
        </dgm:presLayoutVars>
      </dgm:prSet>
      <dgm:spPr/>
    </dgm:pt>
    <dgm:pt modelId="{7C2F6E0B-94A8-433C-B621-AA44609A2584}" type="pres">
      <dgm:prSet presAssocID="{C86F50CF-691A-4DD5-AA2B-71B3CE2D639F}" presName="sibTrans" presStyleCnt="0"/>
      <dgm:spPr/>
    </dgm:pt>
    <dgm:pt modelId="{EE73D98F-D321-433B-B7D9-6B0386CC5543}" type="pres">
      <dgm:prSet presAssocID="{90A5E2B4-FB82-4F89-BED3-266D4462BCEC}" presName="node" presStyleLbl="node1" presStyleIdx="2" presStyleCnt="4">
        <dgm:presLayoutVars>
          <dgm:bulletEnabled val="1"/>
        </dgm:presLayoutVars>
      </dgm:prSet>
      <dgm:spPr/>
    </dgm:pt>
    <dgm:pt modelId="{8435AA8E-6ECC-4D0C-8FE0-F44833AC8A04}" type="pres">
      <dgm:prSet presAssocID="{8C507D4F-BD13-455D-A0DA-AC51EEA19B15}" presName="sibTrans" presStyleCnt="0"/>
      <dgm:spPr/>
    </dgm:pt>
    <dgm:pt modelId="{94FD9C2A-B08E-42DE-A3EA-4ECB16E9293C}" type="pres">
      <dgm:prSet presAssocID="{7500113A-EDBE-41D6-ADEA-AEEFE6A28CAF}" presName="node" presStyleLbl="node1" presStyleIdx="3" presStyleCnt="4">
        <dgm:presLayoutVars>
          <dgm:bulletEnabled val="1"/>
        </dgm:presLayoutVars>
      </dgm:prSet>
      <dgm:spPr/>
    </dgm:pt>
  </dgm:ptLst>
  <dgm:cxnLst>
    <dgm:cxn modelId="{F8D2890A-8125-45F7-A241-6BD1C42520DA}" srcId="{90A5E2B4-FB82-4F89-BED3-266D4462BCEC}" destId="{85B4F995-2CED-48EB-AC05-ED128B069CDF}" srcOrd="1" destOrd="0" parTransId="{AF0BD99E-7B30-4B96-864D-11386EEA2437}" sibTransId="{10DBD0FC-0A6E-4B12-8F67-B84465230A57}"/>
    <dgm:cxn modelId="{78B1151E-76A8-4910-879F-F3202A7C6FB6}" type="presOf" srcId="{83F97CF1-18E6-46C6-A062-54D004C2FF16}" destId="{94FD9C2A-B08E-42DE-A3EA-4ECB16E9293C}" srcOrd="0" destOrd="2" presId="urn:microsoft.com/office/officeart/2005/8/layout/hList6"/>
    <dgm:cxn modelId="{C4F99426-3358-4D08-B236-EFF8591E73FD}" srcId="{8E63B058-1B4C-405E-85C7-5F8602BB1994}" destId="{7500113A-EDBE-41D6-ADEA-AEEFE6A28CAF}" srcOrd="3" destOrd="0" parTransId="{9CFA2075-E47C-44A9-912E-0513181E7241}" sibTransId="{0DC1A1C5-49FD-4B91-A595-A497580A0523}"/>
    <dgm:cxn modelId="{E87D153A-ED9E-44CC-8F80-5DFB849E64CB}" type="presOf" srcId="{8E63B058-1B4C-405E-85C7-5F8602BB1994}" destId="{09046D72-7862-49FC-8897-417E9625EEE5}" srcOrd="0" destOrd="0" presId="urn:microsoft.com/office/officeart/2005/8/layout/hList6"/>
    <dgm:cxn modelId="{60EAA23F-F92E-4400-B05A-398F578B1EC9}" type="presOf" srcId="{7500113A-EDBE-41D6-ADEA-AEEFE6A28CAF}" destId="{94FD9C2A-B08E-42DE-A3EA-4ECB16E9293C}" srcOrd="0" destOrd="0" presId="urn:microsoft.com/office/officeart/2005/8/layout/hList6"/>
    <dgm:cxn modelId="{3908D647-9DD1-4AE0-8274-69C11B496D30}" srcId="{7500113A-EDBE-41D6-ADEA-AEEFE6A28CAF}" destId="{40432629-FED5-47A3-A339-F239556AF25C}" srcOrd="0" destOrd="0" parTransId="{2CBA2042-6E29-4A3C-957C-D4953D6F2A63}" sibTransId="{6682554E-28C5-4E5F-A901-8E8181A7424B}"/>
    <dgm:cxn modelId="{0C8DD76B-545C-4976-8C84-50A373783C61}" type="presOf" srcId="{4E7170C1-7BA9-4D2A-9969-83654606AC40}" destId="{EE73D98F-D321-433B-B7D9-6B0386CC5543}" srcOrd="0" destOrd="1" presId="urn:microsoft.com/office/officeart/2005/8/layout/hList6"/>
    <dgm:cxn modelId="{27B07B72-BFC1-42C1-A966-4A4DC9FD374E}" srcId="{90A5E2B4-FB82-4F89-BED3-266D4462BCEC}" destId="{4E7170C1-7BA9-4D2A-9969-83654606AC40}" srcOrd="0" destOrd="0" parTransId="{0A5B71DE-C98F-4623-BE9D-A13E02AAFC35}" sibTransId="{39AA04DB-E520-4056-ABF9-C4A587D1DDA6}"/>
    <dgm:cxn modelId="{3E0D5359-2FC9-47B8-B1FA-2538364126D0}" srcId="{7500113A-EDBE-41D6-ADEA-AEEFE6A28CAF}" destId="{83F97CF1-18E6-46C6-A062-54D004C2FF16}" srcOrd="1" destOrd="0" parTransId="{C7C23BD0-6F43-47BB-8B6B-633084264E2E}" sibTransId="{D0230054-BF16-4C4F-81FA-90B663DCE538}"/>
    <dgm:cxn modelId="{12211586-7351-4DAE-A5FC-DD911D0D4F6B}" type="presOf" srcId="{0091A45F-3FC3-48C5-9DA7-85F431B59745}" destId="{82AB7869-B776-4584-8644-489151DBFC84}" srcOrd="0" destOrd="0" presId="urn:microsoft.com/office/officeart/2005/8/layout/hList6"/>
    <dgm:cxn modelId="{1DF47388-3AEE-416F-AAC3-AC4A34652895}" type="presOf" srcId="{40432629-FED5-47A3-A339-F239556AF25C}" destId="{94FD9C2A-B08E-42DE-A3EA-4ECB16E9293C}" srcOrd="0" destOrd="1" presId="urn:microsoft.com/office/officeart/2005/8/layout/hList6"/>
    <dgm:cxn modelId="{FABFE78E-AD78-46BD-869F-8EEF4E0EB1F8}" type="presOf" srcId="{16E0551F-3907-455B-A0B9-1BC144156413}" destId="{85CBD130-8C1F-43C0-BA5F-915D396B1358}" srcOrd="0" destOrd="0" presId="urn:microsoft.com/office/officeart/2005/8/layout/hList6"/>
    <dgm:cxn modelId="{6BC660B1-65AA-4D7C-9C1E-BC34DCF83290}" type="presOf" srcId="{90A5E2B4-FB82-4F89-BED3-266D4462BCEC}" destId="{EE73D98F-D321-433B-B7D9-6B0386CC5543}" srcOrd="0" destOrd="0" presId="urn:microsoft.com/office/officeart/2005/8/layout/hList6"/>
    <dgm:cxn modelId="{1D4D7BBE-B11E-47B1-BCD9-73937EAB3B4B}" srcId="{16E0551F-3907-455B-A0B9-1BC144156413}" destId="{CB5B6EBA-A682-4744-814C-C0016D78293E}" srcOrd="0" destOrd="0" parTransId="{56F85DA6-224E-4C32-AC40-191A3214C1F5}" sibTransId="{272A0B3B-A223-4E47-AC35-24F4F869D6DA}"/>
    <dgm:cxn modelId="{BFBF87C2-C389-48F1-B714-6CCDB1639AE6}" type="presOf" srcId="{CB5B6EBA-A682-4744-814C-C0016D78293E}" destId="{85CBD130-8C1F-43C0-BA5F-915D396B1358}" srcOrd="0" destOrd="1" presId="urn:microsoft.com/office/officeart/2005/8/layout/hList6"/>
    <dgm:cxn modelId="{6A7B87EA-7C8F-4AAF-BD48-8603F9C41C98}" srcId="{8E63B058-1B4C-405E-85C7-5F8602BB1994}" destId="{16E0551F-3907-455B-A0B9-1BC144156413}" srcOrd="1" destOrd="0" parTransId="{74503AF9-7057-4626-9529-74D20892DBBE}" sibTransId="{C86F50CF-691A-4DD5-AA2B-71B3CE2D639F}"/>
    <dgm:cxn modelId="{911676EF-BDA8-4CA8-83C2-85BA513BD5A0}" srcId="{8E63B058-1B4C-405E-85C7-5F8602BB1994}" destId="{0091A45F-3FC3-48C5-9DA7-85F431B59745}" srcOrd="0" destOrd="0" parTransId="{7DE9C987-919C-4219-AB06-F5017438CECF}" sibTransId="{1EE819B4-374A-473D-9CFB-F01DC0462EAB}"/>
    <dgm:cxn modelId="{97502AF9-FC98-425D-8BD1-9227DC97FEA5}" srcId="{8E63B058-1B4C-405E-85C7-5F8602BB1994}" destId="{90A5E2B4-FB82-4F89-BED3-266D4462BCEC}" srcOrd="2" destOrd="0" parTransId="{281F42E2-7A5C-42EB-8BFB-6F983A2BADB4}" sibTransId="{8C507D4F-BD13-455D-A0DA-AC51EEA19B15}"/>
    <dgm:cxn modelId="{BB1280FC-2C62-40D7-9996-42ECF145053F}" type="presOf" srcId="{85B4F995-2CED-48EB-AC05-ED128B069CDF}" destId="{EE73D98F-D321-433B-B7D9-6B0386CC5543}" srcOrd="0" destOrd="2" presId="urn:microsoft.com/office/officeart/2005/8/layout/hList6"/>
    <dgm:cxn modelId="{E297B73F-0B1F-435D-A4DF-6698CE930E74}" type="presParOf" srcId="{09046D72-7862-49FC-8897-417E9625EEE5}" destId="{82AB7869-B776-4584-8644-489151DBFC84}" srcOrd="0" destOrd="0" presId="urn:microsoft.com/office/officeart/2005/8/layout/hList6"/>
    <dgm:cxn modelId="{CF87D418-A022-43E8-B678-E37DCBA0929D}" type="presParOf" srcId="{09046D72-7862-49FC-8897-417E9625EEE5}" destId="{86E11F72-B01C-4E67-9B8F-E8A03343BD22}" srcOrd="1" destOrd="0" presId="urn:microsoft.com/office/officeart/2005/8/layout/hList6"/>
    <dgm:cxn modelId="{4F6ACD57-200A-4673-AB82-7020B9647D01}" type="presParOf" srcId="{09046D72-7862-49FC-8897-417E9625EEE5}" destId="{85CBD130-8C1F-43C0-BA5F-915D396B1358}" srcOrd="2" destOrd="0" presId="urn:microsoft.com/office/officeart/2005/8/layout/hList6"/>
    <dgm:cxn modelId="{9DC0653A-DE3C-4243-BD6B-FA00A4448CAC}" type="presParOf" srcId="{09046D72-7862-49FC-8897-417E9625EEE5}" destId="{7C2F6E0B-94A8-433C-B621-AA44609A2584}" srcOrd="3" destOrd="0" presId="urn:microsoft.com/office/officeart/2005/8/layout/hList6"/>
    <dgm:cxn modelId="{1F1EC428-C635-4C52-A1D7-F5BA2FE8BFBA}" type="presParOf" srcId="{09046D72-7862-49FC-8897-417E9625EEE5}" destId="{EE73D98F-D321-433B-B7D9-6B0386CC5543}" srcOrd="4" destOrd="0" presId="urn:microsoft.com/office/officeart/2005/8/layout/hList6"/>
    <dgm:cxn modelId="{A9917E3E-B447-4A98-B002-7E745FD8E13D}" type="presParOf" srcId="{09046D72-7862-49FC-8897-417E9625EEE5}" destId="{8435AA8E-6ECC-4D0C-8FE0-F44833AC8A04}" srcOrd="5" destOrd="0" presId="urn:microsoft.com/office/officeart/2005/8/layout/hList6"/>
    <dgm:cxn modelId="{09237416-9212-451E-A49D-C61FC3CFA62E}" type="presParOf" srcId="{09046D72-7862-49FC-8897-417E9625EEE5}" destId="{94FD9C2A-B08E-42DE-A3EA-4ECB16E9293C}"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6ABD5-A56A-45EA-8814-1A30CB423660}">
      <dsp:nvSpPr>
        <dsp:cNvPr id="0" name=""/>
        <dsp:cNvSpPr/>
      </dsp:nvSpPr>
      <dsp:spPr>
        <a:xfrm>
          <a:off x="0" y="0"/>
          <a:ext cx="10972800" cy="2278966"/>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533EEE69-8CA2-4972-BE96-4C725B2C232D}">
      <dsp:nvSpPr>
        <dsp:cNvPr id="0" name=""/>
        <dsp:cNvSpPr/>
      </dsp:nvSpPr>
      <dsp:spPr>
        <a:xfrm>
          <a:off x="329184" y="303862"/>
          <a:ext cx="3223260" cy="1671242"/>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46000" b="-46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078C055-557D-405A-B8D8-03E610690D39}">
      <dsp:nvSpPr>
        <dsp:cNvPr id="0" name=""/>
        <dsp:cNvSpPr/>
      </dsp:nvSpPr>
      <dsp:spPr>
        <a:xfrm rot="10800000">
          <a:off x="329184" y="2278966"/>
          <a:ext cx="3223260" cy="2785403"/>
        </a:xfrm>
        <a:prstGeom prst="round2SameRect">
          <a:avLst>
            <a:gd name="adj1" fmla="val 10500"/>
            <a:gd name="adj2" fmla="val 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t" anchorCtr="0">
          <a:noAutofit/>
        </a:bodyPr>
        <a:lstStyle/>
        <a:p>
          <a:pPr marL="0" lvl="0" indent="0" algn="l" defTabSz="1289050">
            <a:lnSpc>
              <a:spcPct val="90000"/>
            </a:lnSpc>
            <a:spcBef>
              <a:spcPct val="0"/>
            </a:spcBef>
            <a:spcAft>
              <a:spcPct val="35000"/>
            </a:spcAft>
            <a:buNone/>
          </a:pPr>
          <a:r>
            <a:rPr lang="en-IN" sz="2900" kern="1200" dirty="0"/>
            <a:t>Rule Based:</a:t>
          </a:r>
        </a:p>
        <a:p>
          <a:pPr marL="228600" lvl="1" indent="-228600" algn="l" defTabSz="1022350">
            <a:lnSpc>
              <a:spcPct val="90000"/>
            </a:lnSpc>
            <a:spcBef>
              <a:spcPct val="0"/>
            </a:spcBef>
            <a:spcAft>
              <a:spcPct val="15000"/>
            </a:spcAft>
            <a:buChar char="•"/>
          </a:pPr>
          <a:r>
            <a:rPr lang="en-IN" sz="2300" kern="1200" dirty="0"/>
            <a:t>All indexes are created basis rules </a:t>
          </a:r>
        </a:p>
        <a:p>
          <a:pPr marL="228600" lvl="1" indent="-228600" algn="l" defTabSz="1022350">
            <a:lnSpc>
              <a:spcPct val="90000"/>
            </a:lnSpc>
            <a:spcBef>
              <a:spcPct val="0"/>
            </a:spcBef>
            <a:spcAft>
              <a:spcPct val="15000"/>
            </a:spcAft>
            <a:buChar char="•"/>
          </a:pPr>
          <a:r>
            <a:rPr lang="en-IN" sz="2300" kern="1200" dirty="0"/>
            <a:t>They are not subject to human bias</a:t>
          </a:r>
        </a:p>
      </dsp:txBody>
      <dsp:txXfrm rot="10800000">
        <a:off x="414845" y="2278966"/>
        <a:ext cx="3051938" cy="2699742"/>
      </dsp:txXfrm>
    </dsp:sp>
    <dsp:sp modelId="{49DE0A34-0A9A-4E23-91D5-5A63260C1526}">
      <dsp:nvSpPr>
        <dsp:cNvPr id="0" name=""/>
        <dsp:cNvSpPr/>
      </dsp:nvSpPr>
      <dsp:spPr>
        <a:xfrm>
          <a:off x="3874770" y="303862"/>
          <a:ext cx="3223260" cy="167124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46000" b="-46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87146B89-4A8C-43CD-A21F-17C2255ED8B5}">
      <dsp:nvSpPr>
        <dsp:cNvPr id="0" name=""/>
        <dsp:cNvSpPr/>
      </dsp:nvSpPr>
      <dsp:spPr>
        <a:xfrm rot="10800000">
          <a:off x="3874770" y="2278966"/>
          <a:ext cx="3223260" cy="2785403"/>
        </a:xfrm>
        <a:prstGeom prst="round2SameRect">
          <a:avLst>
            <a:gd name="adj1" fmla="val 10500"/>
            <a:gd name="adj2" fmla="val 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t" anchorCtr="0">
          <a:noAutofit/>
        </a:bodyPr>
        <a:lstStyle/>
        <a:p>
          <a:pPr marL="0" lvl="0" indent="0" algn="l" defTabSz="1289050">
            <a:lnSpc>
              <a:spcPct val="90000"/>
            </a:lnSpc>
            <a:spcBef>
              <a:spcPct val="0"/>
            </a:spcBef>
            <a:spcAft>
              <a:spcPct val="35000"/>
            </a:spcAft>
            <a:buNone/>
          </a:pPr>
          <a:r>
            <a:rPr lang="en-IN" sz="2900" kern="1200" dirty="0"/>
            <a:t>Mirroring the Index:</a:t>
          </a:r>
        </a:p>
        <a:p>
          <a:pPr marL="228600" lvl="1" indent="-228600" algn="l" defTabSz="1022350">
            <a:lnSpc>
              <a:spcPct val="90000"/>
            </a:lnSpc>
            <a:spcBef>
              <a:spcPct val="0"/>
            </a:spcBef>
            <a:spcAft>
              <a:spcPct val="15000"/>
            </a:spcAft>
            <a:buChar char="•"/>
          </a:pPr>
          <a:r>
            <a:rPr lang="en-IN" sz="2300" kern="1200" dirty="0"/>
            <a:t>Passive Investors mirror these index</a:t>
          </a:r>
        </a:p>
      </dsp:txBody>
      <dsp:txXfrm rot="10800000">
        <a:off x="3960431" y="2278966"/>
        <a:ext cx="3051938" cy="2699742"/>
      </dsp:txXfrm>
    </dsp:sp>
    <dsp:sp modelId="{5C17D857-D96D-4110-925B-173537557E4F}">
      <dsp:nvSpPr>
        <dsp:cNvPr id="0" name=""/>
        <dsp:cNvSpPr/>
      </dsp:nvSpPr>
      <dsp:spPr>
        <a:xfrm>
          <a:off x="7420356" y="303862"/>
          <a:ext cx="3223260" cy="1671242"/>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3000" b="-13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875C758-E552-421A-9F39-7FAFB7094575}">
      <dsp:nvSpPr>
        <dsp:cNvPr id="0" name=""/>
        <dsp:cNvSpPr/>
      </dsp:nvSpPr>
      <dsp:spPr>
        <a:xfrm rot="10800000">
          <a:off x="7420356" y="2278966"/>
          <a:ext cx="3223260" cy="2785403"/>
        </a:xfrm>
        <a:prstGeom prst="round2SameRect">
          <a:avLst>
            <a:gd name="adj1" fmla="val 10500"/>
            <a:gd name="adj2" fmla="val 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t" anchorCtr="0">
          <a:noAutofit/>
        </a:bodyPr>
        <a:lstStyle/>
        <a:p>
          <a:pPr marL="0" lvl="0" indent="0" algn="l" defTabSz="1289050">
            <a:lnSpc>
              <a:spcPct val="90000"/>
            </a:lnSpc>
            <a:spcBef>
              <a:spcPct val="0"/>
            </a:spcBef>
            <a:spcAft>
              <a:spcPct val="35000"/>
            </a:spcAft>
            <a:buNone/>
          </a:pPr>
          <a:r>
            <a:rPr lang="en-IN" sz="2900" kern="1200" dirty="0"/>
            <a:t>No Active Management:</a:t>
          </a:r>
        </a:p>
        <a:p>
          <a:pPr marL="228600" lvl="1" indent="-228600" algn="l" defTabSz="1022350">
            <a:lnSpc>
              <a:spcPct val="90000"/>
            </a:lnSpc>
            <a:spcBef>
              <a:spcPct val="0"/>
            </a:spcBef>
            <a:spcAft>
              <a:spcPct val="15000"/>
            </a:spcAft>
            <a:buChar char="•"/>
          </a:pPr>
          <a:r>
            <a:rPr lang="en-IN" sz="2300" kern="1200"/>
            <a:t>As </a:t>
          </a:r>
          <a:r>
            <a:rPr lang="en-IN" sz="2300" kern="1200" dirty="0"/>
            <a:t>the human bias is not involved the fund is not managed actively</a:t>
          </a:r>
        </a:p>
      </dsp:txBody>
      <dsp:txXfrm rot="10800000">
        <a:off x="7506017" y="2278966"/>
        <a:ext cx="3051938" cy="2699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67EF2-BEFA-4EAE-B757-75D5EB859653}">
      <dsp:nvSpPr>
        <dsp:cNvPr id="0" name=""/>
        <dsp:cNvSpPr/>
      </dsp:nvSpPr>
      <dsp:spPr>
        <a:xfrm>
          <a:off x="0" y="341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a:t>Passive Investment  </a:t>
          </a:r>
          <a:r>
            <a:rPr lang="en-IN" sz="2400" kern="1200" dirty="0"/>
            <a:t>(subject to tracking </a:t>
          </a:r>
          <a:r>
            <a:rPr lang="en-IN" sz="2400" kern="1200"/>
            <a:t>error): </a:t>
          </a:r>
          <a:r>
            <a:rPr lang="en-IN" sz="2400" kern="1200" dirty="0"/>
            <a:t>Easy to understand as the index is rule based. </a:t>
          </a:r>
        </a:p>
      </dsp:txBody>
      <dsp:txXfrm>
        <a:off x="0" y="34131"/>
        <a:ext cx="3428999" cy="2057400"/>
      </dsp:txXfrm>
    </dsp:sp>
    <dsp:sp modelId="{8A678042-2634-43B9-9284-EC8383690241}">
      <dsp:nvSpPr>
        <dsp:cNvPr id="0" name=""/>
        <dsp:cNvSpPr/>
      </dsp:nvSpPr>
      <dsp:spPr>
        <a:xfrm>
          <a:off x="3771900" y="341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Low Cost: The fund is not managed actively and the activity of the fund is also limited. Hence, the fund is low cost</a:t>
          </a:r>
        </a:p>
      </dsp:txBody>
      <dsp:txXfrm>
        <a:off x="3771900" y="34131"/>
        <a:ext cx="3428999" cy="2057400"/>
      </dsp:txXfrm>
    </dsp:sp>
    <dsp:sp modelId="{0408341F-980E-45A7-A38C-5B2C1C831847}">
      <dsp:nvSpPr>
        <dsp:cNvPr id="0" name=""/>
        <dsp:cNvSpPr/>
      </dsp:nvSpPr>
      <dsp:spPr>
        <a:xfrm>
          <a:off x="7543800" y="341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No Active Risk: As Fund Manager is not taking active calls to generate alpha the fund doesn’t carry any active risk. </a:t>
          </a:r>
        </a:p>
      </dsp:txBody>
      <dsp:txXfrm>
        <a:off x="7543800" y="34131"/>
        <a:ext cx="3428999" cy="2057400"/>
      </dsp:txXfrm>
    </dsp:sp>
    <dsp:sp modelId="{3C29CA15-8F24-4364-84E7-ECEFFE0298D5}">
      <dsp:nvSpPr>
        <dsp:cNvPr id="0" name=""/>
        <dsp:cNvSpPr/>
      </dsp:nvSpPr>
      <dsp:spPr>
        <a:xfrm>
          <a:off x="1885950" y="24344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Sectoral Diversity: Adequate diversification to various sectors / industry</a:t>
          </a:r>
        </a:p>
      </dsp:txBody>
      <dsp:txXfrm>
        <a:off x="1885950" y="2434431"/>
        <a:ext cx="3428999" cy="2057400"/>
      </dsp:txXfrm>
    </dsp:sp>
    <dsp:sp modelId="{6F6752DB-1B9E-4EC5-B8EC-D5D80CE273A6}">
      <dsp:nvSpPr>
        <dsp:cNvPr id="0" name=""/>
        <dsp:cNvSpPr/>
      </dsp:nvSpPr>
      <dsp:spPr>
        <a:xfrm>
          <a:off x="5657850" y="2434431"/>
          <a:ext cx="3428999" cy="20574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N" sz="2400" kern="1200" dirty="0"/>
            <a:t>No Human Bias: The stock selection is automatic in the fund as per index</a:t>
          </a:r>
        </a:p>
      </dsp:txBody>
      <dsp:txXfrm>
        <a:off x="5657850" y="2434431"/>
        <a:ext cx="3428999" cy="2057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B7869-B776-4584-8644-489151DBFC84}">
      <dsp:nvSpPr>
        <dsp:cNvPr id="0" name=""/>
        <dsp:cNvSpPr/>
      </dsp:nvSpPr>
      <dsp:spPr>
        <a:xfrm rot="16200000">
          <a:off x="-1423889" y="1426623"/>
          <a:ext cx="5535635" cy="2682388"/>
        </a:xfrm>
        <a:prstGeom prst="flowChartManualOperati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8750" tIns="0" rIns="158750" bIns="0" numCol="1" spcCol="1270" anchor="ctr" anchorCtr="0">
          <a:noAutofit/>
        </a:bodyPr>
        <a:lstStyle/>
        <a:p>
          <a:pPr marL="0" lvl="0" indent="0" algn="ctr" defTabSz="1111250">
            <a:lnSpc>
              <a:spcPct val="90000"/>
            </a:lnSpc>
            <a:spcBef>
              <a:spcPct val="0"/>
            </a:spcBef>
            <a:spcAft>
              <a:spcPct val="35000"/>
            </a:spcAft>
            <a:buNone/>
          </a:pPr>
          <a:r>
            <a:rPr lang="en-US" sz="2500" kern="1200" dirty="0"/>
            <a:t>Type of scheme</a:t>
          </a:r>
        </a:p>
        <a:p>
          <a:pPr marL="0" lvl="0" indent="0" algn="ctr" defTabSz="1111250">
            <a:lnSpc>
              <a:spcPct val="90000"/>
            </a:lnSpc>
            <a:spcBef>
              <a:spcPct val="0"/>
            </a:spcBef>
            <a:spcAft>
              <a:spcPct val="35000"/>
            </a:spcAft>
            <a:buNone/>
          </a:pPr>
          <a:r>
            <a:rPr lang="en-US" sz="1500" kern="1200" dirty="0"/>
            <a:t>An open-ended equity scheme tracking Nifty 50 Index</a:t>
          </a:r>
          <a:endParaRPr lang="en-IN" sz="1500" kern="1200" dirty="0"/>
        </a:p>
      </dsp:txBody>
      <dsp:txXfrm rot="5400000">
        <a:off x="2734" y="1107127"/>
        <a:ext cx="2682388" cy="3321381"/>
      </dsp:txXfrm>
    </dsp:sp>
    <dsp:sp modelId="{85CBD130-8C1F-43C0-BA5F-915D396B1358}">
      <dsp:nvSpPr>
        <dsp:cNvPr id="0" name=""/>
        <dsp:cNvSpPr/>
      </dsp:nvSpPr>
      <dsp:spPr>
        <a:xfrm rot="16200000">
          <a:off x="1459678" y="1426623"/>
          <a:ext cx="5535635" cy="2682388"/>
        </a:xfrm>
        <a:prstGeom prst="flowChartManualOperati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8750" tIns="0" rIns="158750" bIns="0" numCol="1" spcCol="1270" anchor="t" anchorCtr="0">
          <a:noAutofit/>
        </a:bodyPr>
        <a:lstStyle/>
        <a:p>
          <a:pPr marL="0" lvl="0" indent="0" algn="l" defTabSz="1111250">
            <a:lnSpc>
              <a:spcPct val="90000"/>
            </a:lnSpc>
            <a:spcBef>
              <a:spcPct val="0"/>
            </a:spcBef>
            <a:spcAft>
              <a:spcPct val="35000"/>
            </a:spcAft>
            <a:buNone/>
          </a:pPr>
          <a:r>
            <a:rPr lang="en-US" sz="2500" kern="1200" dirty="0"/>
            <a:t>Market Cap Exposure</a:t>
          </a:r>
          <a:endParaRPr lang="en-US" sz="1100" kern="1200" dirty="0"/>
        </a:p>
        <a:p>
          <a:pPr marL="114300" lvl="1" indent="-114300" algn="l" defTabSz="666750">
            <a:lnSpc>
              <a:spcPct val="90000"/>
            </a:lnSpc>
            <a:spcBef>
              <a:spcPct val="0"/>
            </a:spcBef>
            <a:spcAft>
              <a:spcPct val="15000"/>
            </a:spcAft>
            <a:buChar char="•"/>
          </a:pPr>
          <a:r>
            <a:rPr lang="en-US" sz="1500" kern="1200" dirty="0"/>
            <a:t>All will be Large Cap Stocks</a:t>
          </a:r>
        </a:p>
      </dsp:txBody>
      <dsp:txXfrm rot="5400000">
        <a:off x="2886301" y="1107127"/>
        <a:ext cx="2682388" cy="3321381"/>
      </dsp:txXfrm>
    </dsp:sp>
    <dsp:sp modelId="{EE73D98F-D321-433B-B7D9-6B0386CC5543}">
      <dsp:nvSpPr>
        <dsp:cNvPr id="0" name=""/>
        <dsp:cNvSpPr/>
      </dsp:nvSpPr>
      <dsp:spPr>
        <a:xfrm rot="16200000">
          <a:off x="4343245" y="1426623"/>
          <a:ext cx="5535635" cy="2682388"/>
        </a:xfrm>
        <a:prstGeom prst="flowChartManualOperati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8750" tIns="0" rIns="158750" bIns="0" numCol="1" spcCol="1270" anchor="t" anchorCtr="0">
          <a:noAutofit/>
        </a:bodyPr>
        <a:lstStyle/>
        <a:p>
          <a:pPr marL="0" lvl="0" indent="0" algn="l" defTabSz="1111250">
            <a:lnSpc>
              <a:spcPct val="90000"/>
            </a:lnSpc>
            <a:spcBef>
              <a:spcPct val="0"/>
            </a:spcBef>
            <a:spcAft>
              <a:spcPct val="35000"/>
            </a:spcAft>
            <a:buNone/>
          </a:pPr>
          <a:r>
            <a:rPr lang="en-IN" sz="2500" kern="1200" dirty="0"/>
            <a:t>Plan &amp; Option</a:t>
          </a:r>
          <a:r>
            <a:rPr lang="en-IN" sz="3100" kern="1200" dirty="0"/>
            <a:t> </a:t>
          </a:r>
        </a:p>
        <a:p>
          <a:pPr marL="114300" lvl="1" indent="-114300" algn="l" defTabSz="666750">
            <a:lnSpc>
              <a:spcPct val="90000"/>
            </a:lnSpc>
            <a:spcBef>
              <a:spcPct val="0"/>
            </a:spcBef>
            <a:spcAft>
              <a:spcPct val="15000"/>
            </a:spcAft>
            <a:buChar char="•"/>
          </a:pPr>
          <a:r>
            <a:rPr lang="en-IN" sz="1500" kern="1200" dirty="0"/>
            <a:t>Regular – Growth and Dividend</a:t>
          </a:r>
        </a:p>
        <a:p>
          <a:pPr marL="114300" lvl="1" indent="-114300" algn="l" defTabSz="666750">
            <a:lnSpc>
              <a:spcPct val="90000"/>
            </a:lnSpc>
            <a:spcBef>
              <a:spcPct val="0"/>
            </a:spcBef>
            <a:spcAft>
              <a:spcPct val="15000"/>
            </a:spcAft>
            <a:buChar char="•"/>
          </a:pPr>
          <a:r>
            <a:rPr lang="en-IN" sz="1500" kern="1200" dirty="0"/>
            <a:t>Direct – Growth and Dividend</a:t>
          </a:r>
        </a:p>
      </dsp:txBody>
      <dsp:txXfrm rot="5400000">
        <a:off x="5769868" y="1107127"/>
        <a:ext cx="2682388" cy="3321381"/>
      </dsp:txXfrm>
    </dsp:sp>
    <dsp:sp modelId="{94FD9C2A-B08E-42DE-A3EA-4ECB16E9293C}">
      <dsp:nvSpPr>
        <dsp:cNvPr id="0" name=""/>
        <dsp:cNvSpPr/>
      </dsp:nvSpPr>
      <dsp:spPr>
        <a:xfrm rot="16200000">
          <a:off x="7226813" y="1426623"/>
          <a:ext cx="5535635" cy="2682388"/>
        </a:xfrm>
        <a:prstGeom prst="flowChartManualOperati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8750" tIns="0" rIns="158750" bIns="0" numCol="1" spcCol="1270" anchor="t" anchorCtr="0">
          <a:noAutofit/>
        </a:bodyPr>
        <a:lstStyle/>
        <a:p>
          <a:pPr marL="0" lvl="0" indent="0" algn="l" defTabSz="1111250">
            <a:lnSpc>
              <a:spcPct val="90000"/>
            </a:lnSpc>
            <a:spcBef>
              <a:spcPct val="0"/>
            </a:spcBef>
            <a:spcAft>
              <a:spcPct val="35000"/>
            </a:spcAft>
            <a:buNone/>
          </a:pPr>
          <a:r>
            <a:rPr lang="en-US" sz="2500" kern="1200" dirty="0"/>
            <a:t>Loads</a:t>
          </a:r>
          <a:endParaRPr lang="en-IN" sz="2500" kern="1200" dirty="0"/>
        </a:p>
        <a:p>
          <a:pPr marL="114300" lvl="1" indent="-114300" algn="l" defTabSz="622300">
            <a:lnSpc>
              <a:spcPct val="90000"/>
            </a:lnSpc>
            <a:spcBef>
              <a:spcPct val="0"/>
            </a:spcBef>
            <a:spcAft>
              <a:spcPct val="15000"/>
            </a:spcAft>
            <a:buChar char="•"/>
          </a:pPr>
          <a:r>
            <a:rPr lang="en-US" sz="1400" kern="1200" dirty="0"/>
            <a:t>Entry Load: Nil</a:t>
          </a:r>
        </a:p>
        <a:p>
          <a:pPr marL="114300" lvl="1" indent="-114300" algn="l" defTabSz="622300">
            <a:lnSpc>
              <a:spcPct val="90000"/>
            </a:lnSpc>
            <a:spcBef>
              <a:spcPct val="0"/>
            </a:spcBef>
            <a:spcAft>
              <a:spcPct val="15000"/>
            </a:spcAft>
            <a:buChar char="•"/>
          </a:pPr>
          <a:r>
            <a:rPr lang="en-US" sz="1400" kern="1200" dirty="0"/>
            <a:t>Exit Load: If the units redeemed or switched out are up to 10% of the units purchased or switched in (“the limit”) within 1 year from the date of allotment – Nil. If units redeemed or switched out are over and above the limit within 1 year from the date of allotment – 1%. If units are redeemed or switched out on or after 1 year from the date of allotment – Nil</a:t>
          </a:r>
          <a:endParaRPr lang="en-IN" sz="1400" kern="1200" dirty="0"/>
        </a:p>
      </dsp:txBody>
      <dsp:txXfrm rot="5400000">
        <a:off x="8653436" y="1107127"/>
        <a:ext cx="2682388" cy="3321381"/>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Option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A8FCFF5-F61E-4ED6-B02E-19C522D5801D}"/>
              </a:ext>
            </a:extLst>
          </p:cNvPr>
          <p:cNvGrpSpPr>
            <a:grpSpLocks/>
          </p:cNvGrpSpPr>
          <p:nvPr/>
        </p:nvGrpSpPr>
        <p:grpSpPr bwMode="auto">
          <a:xfrm>
            <a:off x="0" y="1"/>
            <a:ext cx="12192000" cy="3567113"/>
            <a:chOff x="0" y="1"/>
            <a:chExt cx="9144000" cy="3567113"/>
          </a:xfrm>
        </p:grpSpPr>
        <p:sp>
          <p:nvSpPr>
            <p:cNvPr id="7" name="Rectangle 6">
              <a:extLst>
                <a:ext uri="{FF2B5EF4-FFF2-40B4-BE49-F238E27FC236}">
                  <a16:creationId xmlns:a16="http://schemas.microsoft.com/office/drawing/2014/main" id="{A69ABE6E-857D-4F1B-8EF5-EE34B0C3D881}"/>
                </a:ext>
              </a:extLst>
            </p:cNvPr>
            <p:cNvSpPr/>
            <p:nvPr/>
          </p:nvSpPr>
          <p:spPr bwMode="auto">
            <a:xfrm>
              <a:off x="0" y="1"/>
              <a:ext cx="9144000" cy="3197225"/>
            </a:xfrm>
            <a:prstGeom prst="rect">
              <a:avLst/>
            </a:prstGeom>
            <a:solidFill>
              <a:srgbClr val="FFCB0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FFFFFF"/>
                </a:solidFill>
                <a:ea typeface="ＭＳ Ｐゴシック" charset="0"/>
                <a:cs typeface="ＭＳ Ｐゴシック" charset="0"/>
              </a:endParaRPr>
            </a:p>
          </p:txBody>
        </p:sp>
        <p:pic>
          <p:nvPicPr>
            <p:cNvPr id="8" name="Picture 1">
              <a:extLst>
                <a:ext uri="{FF2B5EF4-FFF2-40B4-BE49-F238E27FC236}">
                  <a16:creationId xmlns:a16="http://schemas.microsoft.com/office/drawing/2014/main" id="{E53EAC18-8480-46C0-8644-D0B2B25383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6051"/>
              <a:ext cx="9144000" cy="3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8">
            <a:extLst>
              <a:ext uri="{FF2B5EF4-FFF2-40B4-BE49-F238E27FC236}">
                <a16:creationId xmlns:a16="http://schemas.microsoft.com/office/drawing/2014/main" id="{0A506751-90F8-49EB-8F94-E5AF44234F16}"/>
              </a:ext>
            </a:extLst>
          </p:cNvPr>
          <p:cNvSpPr/>
          <p:nvPr/>
        </p:nvSpPr>
        <p:spPr>
          <a:xfrm>
            <a:off x="6908800" y="5791200"/>
            <a:ext cx="51816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00"/>
          </a:p>
        </p:txBody>
      </p:sp>
      <p:pic>
        <p:nvPicPr>
          <p:cNvPr id="13" name="Picture 5">
            <a:extLst>
              <a:ext uri="{FF2B5EF4-FFF2-40B4-BE49-F238E27FC236}">
                <a16:creationId xmlns:a16="http://schemas.microsoft.com/office/drawing/2014/main" id="{F1EA29E6-F05C-41BA-8F28-2FB7259754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329978" y="5739203"/>
            <a:ext cx="4339244" cy="756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Slide Number Placeholder 1">
            <a:extLst>
              <a:ext uri="{FF2B5EF4-FFF2-40B4-BE49-F238E27FC236}">
                <a16:creationId xmlns:a16="http://schemas.microsoft.com/office/drawing/2014/main" id="{B12F4245-E9C5-47B6-B939-1FC68BDEA396}"/>
              </a:ext>
            </a:extLst>
          </p:cNvPr>
          <p:cNvSpPr txBox="1">
            <a:spLocks/>
          </p:cNvSpPr>
          <p:nvPr/>
        </p:nvSpPr>
        <p:spPr bwMode="auto">
          <a:xfrm>
            <a:off x="9323918"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r" eaLnBrk="1" hangingPunct="1">
              <a:spcBef>
                <a:spcPct val="0"/>
              </a:spcBef>
              <a:buFontTx/>
              <a:buNone/>
            </a:pPr>
            <a:fld id="{A65B4542-C0DE-496F-857F-F8165EC29969}" type="slidenum">
              <a:rPr lang="en-GB" altLang="en-US" sz="1050">
                <a:solidFill>
                  <a:srgbClr val="000000"/>
                </a:solidFill>
              </a:rPr>
              <a:pPr algn="r" eaLnBrk="1" hangingPunct="1">
                <a:spcBef>
                  <a:spcPct val="0"/>
                </a:spcBef>
                <a:buFontTx/>
                <a:buNone/>
              </a:pPr>
              <a:t>‹#›</a:t>
            </a:fld>
            <a:endParaRPr lang="en-GB" altLang="en-US" sz="1050">
              <a:solidFill>
                <a:srgbClr val="000000"/>
              </a:solidFill>
            </a:endParaRPr>
          </a:p>
        </p:txBody>
      </p:sp>
      <p:sp>
        <p:nvSpPr>
          <p:cNvPr id="16" name="Title 1">
            <a:extLst>
              <a:ext uri="{FF2B5EF4-FFF2-40B4-BE49-F238E27FC236}">
                <a16:creationId xmlns:a16="http://schemas.microsoft.com/office/drawing/2014/main" id="{91C81BCB-0672-4E57-9351-6174AD372116}"/>
              </a:ext>
            </a:extLst>
          </p:cNvPr>
          <p:cNvSpPr>
            <a:spLocks noGrp="1"/>
          </p:cNvSpPr>
          <p:nvPr>
            <p:ph type="ctrTitle"/>
          </p:nvPr>
        </p:nvSpPr>
        <p:spPr>
          <a:xfrm>
            <a:off x="914400" y="1883187"/>
            <a:ext cx="10363200" cy="1079169"/>
          </a:xfrm>
          <a:prstGeom prst="rect">
            <a:avLst/>
          </a:prstGeom>
        </p:spPr>
        <p:txBody>
          <a:bodyPr/>
          <a:lstStyle>
            <a:lvl1pPr algn="l">
              <a:defRPr sz="3000" b="1"/>
            </a:lvl1pPr>
          </a:lstStyle>
          <a:p>
            <a:r>
              <a:rPr lang="en-US"/>
              <a:t>Click to edit Master title style</a:t>
            </a:r>
            <a:endParaRPr lang="en-US" dirty="0"/>
          </a:p>
        </p:txBody>
      </p:sp>
      <p:sp>
        <p:nvSpPr>
          <p:cNvPr id="17" name="Subtitle 2">
            <a:extLst>
              <a:ext uri="{FF2B5EF4-FFF2-40B4-BE49-F238E27FC236}">
                <a16:creationId xmlns:a16="http://schemas.microsoft.com/office/drawing/2014/main" id="{3E19E8E6-1C9B-4686-A9DA-D79C316E36CB}"/>
              </a:ext>
            </a:extLst>
          </p:cNvPr>
          <p:cNvSpPr>
            <a:spLocks noGrp="1"/>
          </p:cNvSpPr>
          <p:nvPr>
            <p:ph type="subTitle" idx="1"/>
          </p:nvPr>
        </p:nvSpPr>
        <p:spPr>
          <a:xfrm>
            <a:off x="914400" y="3567113"/>
            <a:ext cx="8534400" cy="1752600"/>
          </a:xfrm>
        </p:spPr>
        <p:txBody>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507972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over Option 2">
    <p:spTree>
      <p:nvGrpSpPr>
        <p:cNvPr id="1" name=""/>
        <p:cNvGrpSpPr/>
        <p:nvPr/>
      </p:nvGrpSpPr>
      <p:grpSpPr>
        <a:xfrm>
          <a:off x="0" y="0"/>
          <a:ext cx="0" cy="0"/>
          <a:chOff x="0" y="0"/>
          <a:chExt cx="0" cy="0"/>
        </a:xfrm>
      </p:grpSpPr>
      <p:sp>
        <p:nvSpPr>
          <p:cNvPr id="10" name="Slide Number Placeholder 1">
            <a:extLst>
              <a:ext uri="{FF2B5EF4-FFF2-40B4-BE49-F238E27FC236}">
                <a16:creationId xmlns:a16="http://schemas.microsoft.com/office/drawing/2014/main" id="{75E4552F-6627-4AE7-AC3F-E5795E832FFD}"/>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grpSp>
        <p:nvGrpSpPr>
          <p:cNvPr id="16" name="Group 5">
            <a:extLst>
              <a:ext uri="{FF2B5EF4-FFF2-40B4-BE49-F238E27FC236}">
                <a16:creationId xmlns:a16="http://schemas.microsoft.com/office/drawing/2014/main" id="{5E5A3047-4165-4E52-887E-EBBB3221D6F4}"/>
              </a:ext>
            </a:extLst>
          </p:cNvPr>
          <p:cNvGrpSpPr>
            <a:grpSpLocks/>
          </p:cNvGrpSpPr>
          <p:nvPr/>
        </p:nvGrpSpPr>
        <p:grpSpPr bwMode="auto">
          <a:xfrm>
            <a:off x="0" y="3651250"/>
            <a:ext cx="12192000" cy="3206750"/>
            <a:chOff x="0" y="3651255"/>
            <a:chExt cx="9144000" cy="3206746"/>
          </a:xfrm>
        </p:grpSpPr>
        <p:sp>
          <p:nvSpPr>
            <p:cNvPr id="17" name="Rectangle 16">
              <a:extLst>
                <a:ext uri="{FF2B5EF4-FFF2-40B4-BE49-F238E27FC236}">
                  <a16:creationId xmlns:a16="http://schemas.microsoft.com/office/drawing/2014/main" id="{809BE9CF-4ADC-4D10-B076-C0371197CF64}"/>
                </a:ext>
              </a:extLst>
            </p:cNvPr>
            <p:cNvSpPr/>
            <p:nvPr/>
          </p:nvSpPr>
          <p:spPr bwMode="auto">
            <a:xfrm>
              <a:off x="0" y="3671893"/>
              <a:ext cx="9144000" cy="3186108"/>
            </a:xfrm>
            <a:prstGeom prst="rect">
              <a:avLst/>
            </a:prstGeom>
            <a:solidFill>
              <a:srgbClr val="FFCB0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pic>
          <p:nvPicPr>
            <p:cNvPr id="18" name="Picture 1">
              <a:extLst>
                <a:ext uri="{FF2B5EF4-FFF2-40B4-BE49-F238E27FC236}">
                  <a16:creationId xmlns:a16="http://schemas.microsoft.com/office/drawing/2014/main" id="{C30BB0B3-8AAC-481B-ADC1-0513E55870A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651255"/>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a:extLst>
              <a:ext uri="{FF2B5EF4-FFF2-40B4-BE49-F238E27FC236}">
                <a16:creationId xmlns:a16="http://schemas.microsoft.com/office/drawing/2014/main" id="{3A9BF085-317A-4083-9E6A-D8600CA5EB96}"/>
              </a:ext>
            </a:extLst>
          </p:cNvPr>
          <p:cNvSpPr/>
          <p:nvPr/>
        </p:nvSpPr>
        <p:spPr>
          <a:xfrm>
            <a:off x="0" y="0"/>
            <a:ext cx="12192000" cy="17192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00"/>
          </a:p>
        </p:txBody>
      </p:sp>
      <p:sp>
        <p:nvSpPr>
          <p:cNvPr id="23" name="Title 1">
            <a:extLst>
              <a:ext uri="{FF2B5EF4-FFF2-40B4-BE49-F238E27FC236}">
                <a16:creationId xmlns:a16="http://schemas.microsoft.com/office/drawing/2014/main" id="{F086A750-7E92-4307-B457-E39DF79295AF}"/>
              </a:ext>
            </a:extLst>
          </p:cNvPr>
          <p:cNvSpPr>
            <a:spLocks noGrp="1"/>
          </p:cNvSpPr>
          <p:nvPr>
            <p:ph type="ctrTitle"/>
          </p:nvPr>
        </p:nvSpPr>
        <p:spPr>
          <a:xfrm>
            <a:off x="304800" y="2267362"/>
            <a:ext cx="10363200" cy="1079169"/>
          </a:xfrm>
          <a:prstGeom prst="rect">
            <a:avLst/>
          </a:prstGeom>
        </p:spPr>
        <p:txBody>
          <a:bodyPr/>
          <a:lstStyle>
            <a:lvl1pPr algn="l">
              <a:defRPr sz="3000" b="1"/>
            </a:lvl1pPr>
          </a:lstStyle>
          <a:p>
            <a:r>
              <a:rPr lang="en-US"/>
              <a:t>Click to edit Master title style</a:t>
            </a:r>
            <a:endParaRPr lang="en-US" dirty="0"/>
          </a:p>
        </p:txBody>
      </p:sp>
      <p:sp>
        <p:nvSpPr>
          <p:cNvPr id="24" name="Subtitle 2">
            <a:extLst>
              <a:ext uri="{FF2B5EF4-FFF2-40B4-BE49-F238E27FC236}">
                <a16:creationId xmlns:a16="http://schemas.microsoft.com/office/drawing/2014/main" id="{ACF4458C-4298-441E-8D8C-BD986AF4C5E1}"/>
              </a:ext>
            </a:extLst>
          </p:cNvPr>
          <p:cNvSpPr>
            <a:spLocks noGrp="1"/>
          </p:cNvSpPr>
          <p:nvPr>
            <p:ph type="subTitle" idx="1"/>
          </p:nvPr>
        </p:nvSpPr>
        <p:spPr>
          <a:xfrm>
            <a:off x="304800" y="3951288"/>
            <a:ext cx="8534400" cy="1752600"/>
          </a:xfrm>
        </p:spPr>
        <p:txBody>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2" name="Picture 1">
            <a:extLst>
              <a:ext uri="{FF2B5EF4-FFF2-40B4-BE49-F238E27FC236}">
                <a16:creationId xmlns:a16="http://schemas.microsoft.com/office/drawing/2014/main" id="{8D5B5D04-6CB1-444A-A985-C6C22E3CEB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340601" y="5741988"/>
            <a:ext cx="4339453" cy="75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374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36526"/>
            <a:ext cx="10972800" cy="854074"/>
          </a:xfrm>
          <a:prstGeom prst="rect">
            <a:avLst/>
          </a:prstGeom>
        </p:spPr>
        <p:txBody>
          <a:bodyPr>
            <a:noAutofit/>
          </a:bodyPr>
          <a:lstStyle>
            <a:lvl1pPr algn="l">
              <a:defRPr sz="22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1">
            <a:extLst>
              <a:ext uri="{FF2B5EF4-FFF2-40B4-BE49-F238E27FC236}">
                <a16:creationId xmlns:a16="http://schemas.microsoft.com/office/drawing/2014/main" id="{3B38FE1A-400F-40CD-A51D-09608831B759}"/>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sp>
        <p:nvSpPr>
          <p:cNvPr id="11" name="Footer Placeholder 7">
            <a:extLst>
              <a:ext uri="{FF2B5EF4-FFF2-40B4-BE49-F238E27FC236}">
                <a16:creationId xmlns:a16="http://schemas.microsoft.com/office/drawing/2014/main" id="{55D0A6A7-FB41-4D1E-916C-5F6EFE495EAC}"/>
              </a:ext>
            </a:extLst>
          </p:cNvPr>
          <p:cNvSpPr>
            <a:spLocks noGrp="1"/>
          </p:cNvSpPr>
          <p:nvPr>
            <p:ph type="ftr" sz="quarter" idx="3"/>
          </p:nvPr>
        </p:nvSpPr>
        <p:spPr>
          <a:xfrm>
            <a:off x="1514928" y="6248401"/>
            <a:ext cx="10160000" cy="51226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Tree>
    <p:extLst>
      <p:ext uri="{BB962C8B-B14F-4D97-AF65-F5344CB8AC3E}">
        <p14:creationId xmlns:p14="http://schemas.microsoft.com/office/powerpoint/2010/main" val="119767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BE8E20A-C46C-475C-B998-598459091DE9}"/>
              </a:ext>
            </a:extLst>
          </p:cNvPr>
          <p:cNvSpPr>
            <a:spLocks noGrp="1"/>
          </p:cNvSpPr>
          <p:nvPr>
            <p:ph type="title"/>
          </p:nvPr>
        </p:nvSpPr>
        <p:spPr>
          <a:xfrm>
            <a:off x="609600" y="136526"/>
            <a:ext cx="10972800" cy="854074"/>
          </a:xfrm>
          <a:prstGeom prst="rect">
            <a:avLst/>
          </a:prstGeom>
        </p:spPr>
        <p:txBody>
          <a:bodyPr>
            <a:noAutofit/>
          </a:bodyPr>
          <a:lstStyle>
            <a:lvl1pPr algn="l">
              <a:defRPr sz="2200" b="1">
                <a:latin typeface="Arial" pitchFamily="34" charset="0"/>
                <a:cs typeface="Arial" pitchFamily="34" charset="0"/>
              </a:defRPr>
            </a:lvl1pPr>
          </a:lstStyle>
          <a:p>
            <a:r>
              <a:rPr lang="en-US"/>
              <a:t>Click to edit Master title style</a:t>
            </a:r>
            <a:endParaRPr lang="en-US" dirty="0"/>
          </a:p>
        </p:txBody>
      </p:sp>
      <p:sp>
        <p:nvSpPr>
          <p:cNvPr id="9" name="Slide Number Placeholder 1">
            <a:extLst>
              <a:ext uri="{FF2B5EF4-FFF2-40B4-BE49-F238E27FC236}">
                <a16:creationId xmlns:a16="http://schemas.microsoft.com/office/drawing/2014/main" id="{E3098457-61DB-41C4-AEC1-D09700BE0165}"/>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sp>
        <p:nvSpPr>
          <p:cNvPr id="12" name="Footer Placeholder 7">
            <a:extLst>
              <a:ext uri="{FF2B5EF4-FFF2-40B4-BE49-F238E27FC236}">
                <a16:creationId xmlns:a16="http://schemas.microsoft.com/office/drawing/2014/main" id="{9E8C6933-4609-4D20-B37F-92BA6A77B363}"/>
              </a:ext>
            </a:extLst>
          </p:cNvPr>
          <p:cNvSpPr>
            <a:spLocks noGrp="1"/>
          </p:cNvSpPr>
          <p:nvPr>
            <p:ph type="ftr" sz="quarter" idx="3"/>
          </p:nvPr>
        </p:nvSpPr>
        <p:spPr>
          <a:xfrm>
            <a:off x="1514928" y="6248401"/>
            <a:ext cx="10160000" cy="51226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Tree>
    <p:extLst>
      <p:ext uri="{BB962C8B-B14F-4D97-AF65-F5344CB8AC3E}">
        <p14:creationId xmlns:p14="http://schemas.microsoft.com/office/powerpoint/2010/main" val="4000683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lor Plate Reference">
    <p:spTree>
      <p:nvGrpSpPr>
        <p:cNvPr id="1" name=""/>
        <p:cNvGrpSpPr/>
        <p:nvPr/>
      </p:nvGrpSpPr>
      <p:grpSpPr>
        <a:xfrm>
          <a:off x="0" y="0"/>
          <a:ext cx="0" cy="0"/>
          <a:chOff x="0" y="0"/>
          <a:chExt cx="0" cy="0"/>
        </a:xfrm>
      </p:grpSpPr>
      <p:grpSp>
        <p:nvGrpSpPr>
          <p:cNvPr id="6" name="Group 2">
            <a:extLst>
              <a:ext uri="{FF2B5EF4-FFF2-40B4-BE49-F238E27FC236}">
                <a16:creationId xmlns:a16="http://schemas.microsoft.com/office/drawing/2014/main" id="{83DF6598-669F-43CA-9ED7-600C5C001D90}"/>
              </a:ext>
            </a:extLst>
          </p:cNvPr>
          <p:cNvGrpSpPr>
            <a:grpSpLocks/>
          </p:cNvGrpSpPr>
          <p:nvPr/>
        </p:nvGrpSpPr>
        <p:grpSpPr bwMode="auto">
          <a:xfrm>
            <a:off x="2647952" y="3560763"/>
            <a:ext cx="6597649" cy="552450"/>
            <a:chOff x="744538" y="1279525"/>
            <a:chExt cx="3584575" cy="400050"/>
          </a:xfrm>
        </p:grpSpPr>
        <p:sp>
          <p:nvSpPr>
            <p:cNvPr id="7" name="Rectangle 6">
              <a:extLst>
                <a:ext uri="{FF2B5EF4-FFF2-40B4-BE49-F238E27FC236}">
                  <a16:creationId xmlns:a16="http://schemas.microsoft.com/office/drawing/2014/main" id="{3263FD06-B744-4435-9129-634571A94BE5}"/>
                </a:ext>
              </a:extLst>
            </p:cNvPr>
            <p:cNvSpPr/>
            <p:nvPr/>
          </p:nvSpPr>
          <p:spPr bwMode="auto">
            <a:xfrm>
              <a:off x="744538" y="1279525"/>
              <a:ext cx="885506" cy="400050"/>
            </a:xfrm>
            <a:prstGeom prst="rect">
              <a:avLst/>
            </a:prstGeom>
            <a:solidFill>
              <a:srgbClr val="F7941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8" name="Rectangle 7">
              <a:extLst>
                <a:ext uri="{FF2B5EF4-FFF2-40B4-BE49-F238E27FC236}">
                  <a16:creationId xmlns:a16="http://schemas.microsoft.com/office/drawing/2014/main" id="{C80F48AD-FC5A-4B6B-9E67-3EB6A79DAB9B}"/>
                </a:ext>
              </a:extLst>
            </p:cNvPr>
            <p:cNvSpPr/>
            <p:nvPr/>
          </p:nvSpPr>
          <p:spPr bwMode="auto">
            <a:xfrm>
              <a:off x="1644994" y="1279525"/>
              <a:ext cx="885506" cy="400050"/>
            </a:xfrm>
            <a:prstGeom prst="rect">
              <a:avLst/>
            </a:prstGeom>
            <a:solidFill>
              <a:srgbClr val="F7941E">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9" name="Rectangle 8">
              <a:extLst>
                <a:ext uri="{FF2B5EF4-FFF2-40B4-BE49-F238E27FC236}">
                  <a16:creationId xmlns:a16="http://schemas.microsoft.com/office/drawing/2014/main" id="{D649167C-2995-4503-ACDC-BC3666344F9A}"/>
                </a:ext>
              </a:extLst>
            </p:cNvPr>
            <p:cNvSpPr/>
            <p:nvPr/>
          </p:nvSpPr>
          <p:spPr bwMode="auto">
            <a:xfrm>
              <a:off x="2543151" y="1279525"/>
              <a:ext cx="885506" cy="400050"/>
            </a:xfrm>
            <a:prstGeom prst="rect">
              <a:avLst/>
            </a:prstGeom>
            <a:solidFill>
              <a:srgbClr val="F7941E">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10" name="Rectangle 9">
              <a:extLst>
                <a:ext uri="{FF2B5EF4-FFF2-40B4-BE49-F238E27FC236}">
                  <a16:creationId xmlns:a16="http://schemas.microsoft.com/office/drawing/2014/main" id="{9B22D4B2-1C13-4925-ADED-ED0BB7C11B84}"/>
                </a:ext>
              </a:extLst>
            </p:cNvPr>
            <p:cNvSpPr/>
            <p:nvPr/>
          </p:nvSpPr>
          <p:spPr bwMode="auto">
            <a:xfrm>
              <a:off x="3443607" y="1279525"/>
              <a:ext cx="885506" cy="400050"/>
            </a:xfrm>
            <a:prstGeom prst="rect">
              <a:avLst/>
            </a:prstGeom>
            <a:solidFill>
              <a:srgbClr val="F7941E">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grpSp>
      <p:sp>
        <p:nvSpPr>
          <p:cNvPr id="11" name="TextBox 3">
            <a:extLst>
              <a:ext uri="{FF2B5EF4-FFF2-40B4-BE49-F238E27FC236}">
                <a16:creationId xmlns:a16="http://schemas.microsoft.com/office/drawing/2014/main" id="{94B9B535-EA70-4B42-B5A9-7A372B09649A}"/>
              </a:ext>
            </a:extLst>
          </p:cNvPr>
          <p:cNvSpPr txBox="1">
            <a:spLocks noChangeArrowheads="1"/>
          </p:cNvSpPr>
          <p:nvPr/>
        </p:nvSpPr>
        <p:spPr bwMode="auto">
          <a:xfrm>
            <a:off x="2573867" y="4081463"/>
            <a:ext cx="3329517" cy="246062"/>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ORANGE  RGB 247 : 148: 30</a:t>
            </a:r>
          </a:p>
        </p:txBody>
      </p:sp>
      <p:sp>
        <p:nvSpPr>
          <p:cNvPr id="12" name="TextBox 3">
            <a:extLst>
              <a:ext uri="{FF2B5EF4-FFF2-40B4-BE49-F238E27FC236}">
                <a16:creationId xmlns:a16="http://schemas.microsoft.com/office/drawing/2014/main" id="{2ADBEFC9-4CDA-4321-BA17-7B7646F1031F}"/>
              </a:ext>
            </a:extLst>
          </p:cNvPr>
          <p:cNvSpPr txBox="1">
            <a:spLocks noChangeArrowheads="1"/>
          </p:cNvSpPr>
          <p:nvPr/>
        </p:nvSpPr>
        <p:spPr bwMode="auto">
          <a:xfrm>
            <a:off x="3166533" y="3736976"/>
            <a:ext cx="9228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13" name="TextBox 3">
            <a:extLst>
              <a:ext uri="{FF2B5EF4-FFF2-40B4-BE49-F238E27FC236}">
                <a16:creationId xmlns:a16="http://schemas.microsoft.com/office/drawing/2014/main" id="{7811B012-C992-4646-807B-21B871D7C091}"/>
              </a:ext>
            </a:extLst>
          </p:cNvPr>
          <p:cNvSpPr txBox="1">
            <a:spLocks noChangeArrowheads="1"/>
          </p:cNvSpPr>
          <p:nvPr/>
        </p:nvSpPr>
        <p:spPr bwMode="auto">
          <a:xfrm>
            <a:off x="4826001" y="37369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14" name="TextBox 3">
            <a:extLst>
              <a:ext uri="{FF2B5EF4-FFF2-40B4-BE49-F238E27FC236}">
                <a16:creationId xmlns:a16="http://schemas.microsoft.com/office/drawing/2014/main" id="{45FB7060-139C-4162-9CBB-3296B67A42E3}"/>
              </a:ext>
            </a:extLst>
          </p:cNvPr>
          <p:cNvSpPr txBox="1">
            <a:spLocks noChangeArrowheads="1"/>
          </p:cNvSpPr>
          <p:nvPr/>
        </p:nvSpPr>
        <p:spPr bwMode="auto">
          <a:xfrm>
            <a:off x="6498167" y="37369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15" name="TextBox 3">
            <a:extLst>
              <a:ext uri="{FF2B5EF4-FFF2-40B4-BE49-F238E27FC236}">
                <a16:creationId xmlns:a16="http://schemas.microsoft.com/office/drawing/2014/main" id="{C35D0D26-7B29-4ED0-87E3-990FE145C863}"/>
              </a:ext>
            </a:extLst>
          </p:cNvPr>
          <p:cNvSpPr txBox="1">
            <a:spLocks noChangeArrowheads="1"/>
          </p:cNvSpPr>
          <p:nvPr/>
        </p:nvSpPr>
        <p:spPr bwMode="auto">
          <a:xfrm>
            <a:off x="8134351" y="37369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16" name="Rectangle 15">
            <a:extLst>
              <a:ext uri="{FF2B5EF4-FFF2-40B4-BE49-F238E27FC236}">
                <a16:creationId xmlns:a16="http://schemas.microsoft.com/office/drawing/2014/main" id="{57E2E44D-BDBD-4D8A-9979-29B1CD12D88B}"/>
              </a:ext>
            </a:extLst>
          </p:cNvPr>
          <p:cNvSpPr/>
          <p:nvPr/>
        </p:nvSpPr>
        <p:spPr bwMode="auto">
          <a:xfrm>
            <a:off x="2647952" y="4373563"/>
            <a:ext cx="1629833" cy="552450"/>
          </a:xfrm>
          <a:prstGeom prst="rect">
            <a:avLst/>
          </a:prstGeom>
          <a:solidFill>
            <a:srgbClr val="C1CD2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17" name="Rectangle 16">
            <a:extLst>
              <a:ext uri="{FF2B5EF4-FFF2-40B4-BE49-F238E27FC236}">
                <a16:creationId xmlns:a16="http://schemas.microsoft.com/office/drawing/2014/main" id="{C3F779A0-CE35-4EDD-9190-B042403AF439}"/>
              </a:ext>
            </a:extLst>
          </p:cNvPr>
          <p:cNvSpPr/>
          <p:nvPr/>
        </p:nvSpPr>
        <p:spPr bwMode="auto">
          <a:xfrm>
            <a:off x="4305301" y="4373563"/>
            <a:ext cx="1629833" cy="552450"/>
          </a:xfrm>
          <a:prstGeom prst="rect">
            <a:avLst/>
          </a:prstGeom>
          <a:solidFill>
            <a:srgbClr val="C1CD23">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18" name="Rectangle 17">
            <a:extLst>
              <a:ext uri="{FF2B5EF4-FFF2-40B4-BE49-F238E27FC236}">
                <a16:creationId xmlns:a16="http://schemas.microsoft.com/office/drawing/2014/main" id="{DACCC745-BAF7-4618-A03E-1C7E7860548C}"/>
              </a:ext>
            </a:extLst>
          </p:cNvPr>
          <p:cNvSpPr/>
          <p:nvPr/>
        </p:nvSpPr>
        <p:spPr bwMode="auto">
          <a:xfrm>
            <a:off x="5958418" y="4373563"/>
            <a:ext cx="1629833" cy="552450"/>
          </a:xfrm>
          <a:prstGeom prst="rect">
            <a:avLst/>
          </a:prstGeom>
          <a:solidFill>
            <a:srgbClr val="C1CD23">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19" name="Rectangle 18">
            <a:extLst>
              <a:ext uri="{FF2B5EF4-FFF2-40B4-BE49-F238E27FC236}">
                <a16:creationId xmlns:a16="http://schemas.microsoft.com/office/drawing/2014/main" id="{C46E472B-65B7-4EF9-83F8-4A8268EEBE4E}"/>
              </a:ext>
            </a:extLst>
          </p:cNvPr>
          <p:cNvSpPr/>
          <p:nvPr/>
        </p:nvSpPr>
        <p:spPr bwMode="auto">
          <a:xfrm>
            <a:off x="7615768" y="4373563"/>
            <a:ext cx="1629833" cy="552450"/>
          </a:xfrm>
          <a:prstGeom prst="rect">
            <a:avLst/>
          </a:prstGeom>
          <a:solidFill>
            <a:srgbClr val="C1CD23">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0" name="TextBox 3">
            <a:extLst>
              <a:ext uri="{FF2B5EF4-FFF2-40B4-BE49-F238E27FC236}">
                <a16:creationId xmlns:a16="http://schemas.microsoft.com/office/drawing/2014/main" id="{ED478455-4A48-4E65-BEF8-0194C65F9878}"/>
              </a:ext>
            </a:extLst>
          </p:cNvPr>
          <p:cNvSpPr txBox="1">
            <a:spLocks noChangeArrowheads="1"/>
          </p:cNvSpPr>
          <p:nvPr/>
        </p:nvSpPr>
        <p:spPr bwMode="auto">
          <a:xfrm>
            <a:off x="2573867" y="4883151"/>
            <a:ext cx="3287184" cy="246063"/>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GREEN   RGB 193 : 205: 35</a:t>
            </a:r>
          </a:p>
        </p:txBody>
      </p:sp>
      <p:sp>
        <p:nvSpPr>
          <p:cNvPr id="21" name="TextBox 3">
            <a:extLst>
              <a:ext uri="{FF2B5EF4-FFF2-40B4-BE49-F238E27FC236}">
                <a16:creationId xmlns:a16="http://schemas.microsoft.com/office/drawing/2014/main" id="{9BB1F595-3406-4254-9C64-6DFA3FF7CAF6}"/>
              </a:ext>
            </a:extLst>
          </p:cNvPr>
          <p:cNvSpPr txBox="1">
            <a:spLocks noChangeArrowheads="1"/>
          </p:cNvSpPr>
          <p:nvPr/>
        </p:nvSpPr>
        <p:spPr bwMode="auto">
          <a:xfrm>
            <a:off x="3166534" y="4549776"/>
            <a:ext cx="90593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22" name="TextBox 3">
            <a:extLst>
              <a:ext uri="{FF2B5EF4-FFF2-40B4-BE49-F238E27FC236}">
                <a16:creationId xmlns:a16="http://schemas.microsoft.com/office/drawing/2014/main" id="{3D912F0B-AA0B-4DA7-97A8-F4BF1A5111D7}"/>
              </a:ext>
            </a:extLst>
          </p:cNvPr>
          <p:cNvSpPr txBox="1">
            <a:spLocks noChangeArrowheads="1"/>
          </p:cNvSpPr>
          <p:nvPr/>
        </p:nvSpPr>
        <p:spPr bwMode="auto">
          <a:xfrm>
            <a:off x="4826001" y="45497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23" name="TextBox 3">
            <a:extLst>
              <a:ext uri="{FF2B5EF4-FFF2-40B4-BE49-F238E27FC236}">
                <a16:creationId xmlns:a16="http://schemas.microsoft.com/office/drawing/2014/main" id="{46430193-BC72-416D-917A-D5A126504C34}"/>
              </a:ext>
            </a:extLst>
          </p:cNvPr>
          <p:cNvSpPr txBox="1">
            <a:spLocks noChangeArrowheads="1"/>
          </p:cNvSpPr>
          <p:nvPr/>
        </p:nvSpPr>
        <p:spPr bwMode="auto">
          <a:xfrm>
            <a:off x="6498167" y="45497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24" name="TextBox 3">
            <a:extLst>
              <a:ext uri="{FF2B5EF4-FFF2-40B4-BE49-F238E27FC236}">
                <a16:creationId xmlns:a16="http://schemas.microsoft.com/office/drawing/2014/main" id="{89146ED2-CBBE-4F1C-9A45-53DCE28945DD}"/>
              </a:ext>
            </a:extLst>
          </p:cNvPr>
          <p:cNvSpPr txBox="1">
            <a:spLocks noChangeArrowheads="1"/>
          </p:cNvSpPr>
          <p:nvPr/>
        </p:nvSpPr>
        <p:spPr bwMode="auto">
          <a:xfrm>
            <a:off x="8134351" y="4549776"/>
            <a:ext cx="80856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25" name="Rectangle 24">
            <a:extLst>
              <a:ext uri="{FF2B5EF4-FFF2-40B4-BE49-F238E27FC236}">
                <a16:creationId xmlns:a16="http://schemas.microsoft.com/office/drawing/2014/main" id="{A8609F63-7CF3-4333-9580-CB46E591CA1C}"/>
              </a:ext>
            </a:extLst>
          </p:cNvPr>
          <p:cNvSpPr/>
          <p:nvPr/>
        </p:nvSpPr>
        <p:spPr bwMode="auto">
          <a:xfrm>
            <a:off x="2647952" y="5157788"/>
            <a:ext cx="1629833" cy="552450"/>
          </a:xfrm>
          <a:prstGeom prst="rect">
            <a:avLst/>
          </a:prstGeom>
          <a:solidFill>
            <a:srgbClr val="A1490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6" name="Rectangle 25">
            <a:extLst>
              <a:ext uri="{FF2B5EF4-FFF2-40B4-BE49-F238E27FC236}">
                <a16:creationId xmlns:a16="http://schemas.microsoft.com/office/drawing/2014/main" id="{98FE643A-FE1D-4B34-AFA9-17F15B8165AF}"/>
              </a:ext>
            </a:extLst>
          </p:cNvPr>
          <p:cNvSpPr/>
          <p:nvPr/>
        </p:nvSpPr>
        <p:spPr bwMode="auto">
          <a:xfrm>
            <a:off x="4305301" y="5157788"/>
            <a:ext cx="1629833" cy="552450"/>
          </a:xfrm>
          <a:prstGeom prst="rect">
            <a:avLst/>
          </a:prstGeom>
          <a:solidFill>
            <a:srgbClr val="A1490C">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7" name="Rectangle 26">
            <a:extLst>
              <a:ext uri="{FF2B5EF4-FFF2-40B4-BE49-F238E27FC236}">
                <a16:creationId xmlns:a16="http://schemas.microsoft.com/office/drawing/2014/main" id="{7CF10EA8-11EE-4B9F-A7D4-5A988A8EC757}"/>
              </a:ext>
            </a:extLst>
          </p:cNvPr>
          <p:cNvSpPr/>
          <p:nvPr/>
        </p:nvSpPr>
        <p:spPr bwMode="auto">
          <a:xfrm>
            <a:off x="5958418" y="5157788"/>
            <a:ext cx="1629833" cy="552450"/>
          </a:xfrm>
          <a:prstGeom prst="rect">
            <a:avLst/>
          </a:prstGeom>
          <a:solidFill>
            <a:srgbClr val="A1490C">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8" name="Rectangle 27">
            <a:extLst>
              <a:ext uri="{FF2B5EF4-FFF2-40B4-BE49-F238E27FC236}">
                <a16:creationId xmlns:a16="http://schemas.microsoft.com/office/drawing/2014/main" id="{B27C0931-9DAE-4697-8C50-495F764417EA}"/>
              </a:ext>
            </a:extLst>
          </p:cNvPr>
          <p:cNvSpPr/>
          <p:nvPr/>
        </p:nvSpPr>
        <p:spPr bwMode="auto">
          <a:xfrm>
            <a:off x="7615768" y="5157788"/>
            <a:ext cx="1629833" cy="552450"/>
          </a:xfrm>
          <a:prstGeom prst="rect">
            <a:avLst/>
          </a:prstGeom>
          <a:solidFill>
            <a:srgbClr val="A1490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29" name="TextBox 3">
            <a:extLst>
              <a:ext uri="{FF2B5EF4-FFF2-40B4-BE49-F238E27FC236}">
                <a16:creationId xmlns:a16="http://schemas.microsoft.com/office/drawing/2014/main" id="{E2DC132F-5A00-4A31-9596-01867F63E400}"/>
              </a:ext>
            </a:extLst>
          </p:cNvPr>
          <p:cNvSpPr txBox="1">
            <a:spLocks noChangeArrowheads="1"/>
          </p:cNvSpPr>
          <p:nvPr/>
        </p:nvSpPr>
        <p:spPr bwMode="auto">
          <a:xfrm>
            <a:off x="2573867" y="5667376"/>
            <a:ext cx="3272367" cy="246063"/>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BROWN   RGB 161 : 73: 12</a:t>
            </a:r>
          </a:p>
        </p:txBody>
      </p:sp>
      <p:sp>
        <p:nvSpPr>
          <p:cNvPr id="30" name="TextBox 3">
            <a:extLst>
              <a:ext uri="{FF2B5EF4-FFF2-40B4-BE49-F238E27FC236}">
                <a16:creationId xmlns:a16="http://schemas.microsoft.com/office/drawing/2014/main" id="{746E64FD-0110-4144-B830-7CEC92A06EA2}"/>
              </a:ext>
            </a:extLst>
          </p:cNvPr>
          <p:cNvSpPr txBox="1">
            <a:spLocks noChangeArrowheads="1"/>
          </p:cNvSpPr>
          <p:nvPr/>
        </p:nvSpPr>
        <p:spPr bwMode="auto">
          <a:xfrm>
            <a:off x="3166533" y="5332413"/>
            <a:ext cx="76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31" name="TextBox 3">
            <a:extLst>
              <a:ext uri="{FF2B5EF4-FFF2-40B4-BE49-F238E27FC236}">
                <a16:creationId xmlns:a16="http://schemas.microsoft.com/office/drawing/2014/main" id="{6B1D6F8D-941B-4960-B533-01C02229DF16}"/>
              </a:ext>
            </a:extLst>
          </p:cNvPr>
          <p:cNvSpPr txBox="1">
            <a:spLocks noChangeArrowheads="1"/>
          </p:cNvSpPr>
          <p:nvPr/>
        </p:nvSpPr>
        <p:spPr bwMode="auto">
          <a:xfrm>
            <a:off x="4826000" y="5332413"/>
            <a:ext cx="679451"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32" name="TextBox 3">
            <a:extLst>
              <a:ext uri="{FF2B5EF4-FFF2-40B4-BE49-F238E27FC236}">
                <a16:creationId xmlns:a16="http://schemas.microsoft.com/office/drawing/2014/main" id="{468260F2-5CFA-4907-9849-B48F2C8E0E68}"/>
              </a:ext>
            </a:extLst>
          </p:cNvPr>
          <p:cNvSpPr txBox="1">
            <a:spLocks noChangeArrowheads="1"/>
          </p:cNvSpPr>
          <p:nvPr/>
        </p:nvSpPr>
        <p:spPr bwMode="auto">
          <a:xfrm>
            <a:off x="6498167" y="5332413"/>
            <a:ext cx="679451"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33" name="TextBox 3">
            <a:extLst>
              <a:ext uri="{FF2B5EF4-FFF2-40B4-BE49-F238E27FC236}">
                <a16:creationId xmlns:a16="http://schemas.microsoft.com/office/drawing/2014/main" id="{DAACAA75-A25B-4363-9B8D-D96DBD315230}"/>
              </a:ext>
            </a:extLst>
          </p:cNvPr>
          <p:cNvSpPr txBox="1">
            <a:spLocks noChangeArrowheads="1"/>
          </p:cNvSpPr>
          <p:nvPr/>
        </p:nvSpPr>
        <p:spPr bwMode="auto">
          <a:xfrm>
            <a:off x="8134352" y="5332413"/>
            <a:ext cx="679449"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34" name="Rectangle 33">
            <a:extLst>
              <a:ext uri="{FF2B5EF4-FFF2-40B4-BE49-F238E27FC236}">
                <a16:creationId xmlns:a16="http://schemas.microsoft.com/office/drawing/2014/main" id="{D49F31E7-DEB8-46D0-B7BC-662E67D90126}"/>
              </a:ext>
            </a:extLst>
          </p:cNvPr>
          <p:cNvSpPr/>
          <p:nvPr/>
        </p:nvSpPr>
        <p:spPr bwMode="auto">
          <a:xfrm>
            <a:off x="2647952" y="6072188"/>
            <a:ext cx="1629833" cy="552450"/>
          </a:xfrm>
          <a:prstGeom prst="rect">
            <a:avLst/>
          </a:prstGeom>
          <a:solidFill>
            <a:srgbClr val="0086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35" name="Rectangle 34">
            <a:extLst>
              <a:ext uri="{FF2B5EF4-FFF2-40B4-BE49-F238E27FC236}">
                <a16:creationId xmlns:a16="http://schemas.microsoft.com/office/drawing/2014/main" id="{CFBC3DE9-85EE-4AAB-B782-69DCC7C81207}"/>
              </a:ext>
            </a:extLst>
          </p:cNvPr>
          <p:cNvSpPr/>
          <p:nvPr/>
        </p:nvSpPr>
        <p:spPr bwMode="auto">
          <a:xfrm>
            <a:off x="4305301" y="6072188"/>
            <a:ext cx="1629833" cy="552450"/>
          </a:xfrm>
          <a:prstGeom prst="rect">
            <a:avLst/>
          </a:prstGeom>
          <a:solidFill>
            <a:srgbClr val="008687">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36" name="Rectangle 35">
            <a:extLst>
              <a:ext uri="{FF2B5EF4-FFF2-40B4-BE49-F238E27FC236}">
                <a16:creationId xmlns:a16="http://schemas.microsoft.com/office/drawing/2014/main" id="{C6DDD04A-AEE6-4BAE-B8D8-92B47C84B221}"/>
              </a:ext>
            </a:extLst>
          </p:cNvPr>
          <p:cNvSpPr/>
          <p:nvPr/>
        </p:nvSpPr>
        <p:spPr bwMode="auto">
          <a:xfrm>
            <a:off x="5958418" y="6072188"/>
            <a:ext cx="1629833" cy="552450"/>
          </a:xfrm>
          <a:prstGeom prst="rect">
            <a:avLst/>
          </a:prstGeom>
          <a:solidFill>
            <a:srgbClr val="008687">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37" name="Rectangle 36">
            <a:extLst>
              <a:ext uri="{FF2B5EF4-FFF2-40B4-BE49-F238E27FC236}">
                <a16:creationId xmlns:a16="http://schemas.microsoft.com/office/drawing/2014/main" id="{D56AF9EC-AE16-4ABA-B36D-2BD41C7595DC}"/>
              </a:ext>
            </a:extLst>
          </p:cNvPr>
          <p:cNvSpPr/>
          <p:nvPr/>
        </p:nvSpPr>
        <p:spPr bwMode="auto">
          <a:xfrm>
            <a:off x="7615768" y="6072188"/>
            <a:ext cx="1629833" cy="552450"/>
          </a:xfrm>
          <a:prstGeom prst="rect">
            <a:avLst/>
          </a:prstGeom>
          <a:solidFill>
            <a:srgbClr val="008687">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38" name="TextBox 3">
            <a:extLst>
              <a:ext uri="{FF2B5EF4-FFF2-40B4-BE49-F238E27FC236}">
                <a16:creationId xmlns:a16="http://schemas.microsoft.com/office/drawing/2014/main" id="{CBDE9852-6287-4DA6-A8F6-CB8ADC23C017}"/>
              </a:ext>
            </a:extLst>
          </p:cNvPr>
          <p:cNvSpPr txBox="1">
            <a:spLocks noChangeArrowheads="1"/>
          </p:cNvSpPr>
          <p:nvPr/>
        </p:nvSpPr>
        <p:spPr bwMode="auto">
          <a:xfrm>
            <a:off x="2573868" y="6646863"/>
            <a:ext cx="2950633" cy="246062"/>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AQUA   RGB 0 : 134: 135</a:t>
            </a:r>
          </a:p>
        </p:txBody>
      </p:sp>
      <p:sp>
        <p:nvSpPr>
          <p:cNvPr id="39" name="TextBox 3">
            <a:extLst>
              <a:ext uri="{FF2B5EF4-FFF2-40B4-BE49-F238E27FC236}">
                <a16:creationId xmlns:a16="http://schemas.microsoft.com/office/drawing/2014/main" id="{C0522093-7856-4CDC-A42D-FBBCAAAA8286}"/>
              </a:ext>
            </a:extLst>
          </p:cNvPr>
          <p:cNvSpPr txBox="1">
            <a:spLocks noChangeArrowheads="1"/>
          </p:cNvSpPr>
          <p:nvPr/>
        </p:nvSpPr>
        <p:spPr bwMode="auto">
          <a:xfrm>
            <a:off x="3166533" y="6248401"/>
            <a:ext cx="762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40" name="TextBox 3">
            <a:extLst>
              <a:ext uri="{FF2B5EF4-FFF2-40B4-BE49-F238E27FC236}">
                <a16:creationId xmlns:a16="http://schemas.microsoft.com/office/drawing/2014/main" id="{78749787-F0AF-4945-8E81-ECD9B3059876}"/>
              </a:ext>
            </a:extLst>
          </p:cNvPr>
          <p:cNvSpPr txBox="1">
            <a:spLocks noChangeArrowheads="1"/>
          </p:cNvSpPr>
          <p:nvPr/>
        </p:nvSpPr>
        <p:spPr bwMode="auto">
          <a:xfrm>
            <a:off x="4826000" y="6248401"/>
            <a:ext cx="679451"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41" name="TextBox 3">
            <a:extLst>
              <a:ext uri="{FF2B5EF4-FFF2-40B4-BE49-F238E27FC236}">
                <a16:creationId xmlns:a16="http://schemas.microsoft.com/office/drawing/2014/main" id="{E3E497F3-55CF-4D25-8D1D-E040D4025045}"/>
              </a:ext>
            </a:extLst>
          </p:cNvPr>
          <p:cNvSpPr txBox="1">
            <a:spLocks noChangeArrowheads="1"/>
          </p:cNvSpPr>
          <p:nvPr/>
        </p:nvSpPr>
        <p:spPr bwMode="auto">
          <a:xfrm>
            <a:off x="6498167" y="6248401"/>
            <a:ext cx="679451"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42" name="TextBox 3">
            <a:extLst>
              <a:ext uri="{FF2B5EF4-FFF2-40B4-BE49-F238E27FC236}">
                <a16:creationId xmlns:a16="http://schemas.microsoft.com/office/drawing/2014/main" id="{6EA41FF9-0EBE-4F66-9985-A0D1BC338CD5}"/>
              </a:ext>
            </a:extLst>
          </p:cNvPr>
          <p:cNvSpPr txBox="1">
            <a:spLocks noChangeArrowheads="1"/>
          </p:cNvSpPr>
          <p:nvPr/>
        </p:nvSpPr>
        <p:spPr bwMode="auto">
          <a:xfrm>
            <a:off x="8134352" y="6248401"/>
            <a:ext cx="679449"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grpSp>
        <p:nvGrpSpPr>
          <p:cNvPr id="43" name="Group 2">
            <a:extLst>
              <a:ext uri="{FF2B5EF4-FFF2-40B4-BE49-F238E27FC236}">
                <a16:creationId xmlns:a16="http://schemas.microsoft.com/office/drawing/2014/main" id="{5035EED0-7992-42C8-A4E7-87E8706297B2}"/>
              </a:ext>
            </a:extLst>
          </p:cNvPr>
          <p:cNvGrpSpPr>
            <a:grpSpLocks/>
          </p:cNvGrpSpPr>
          <p:nvPr/>
        </p:nvGrpSpPr>
        <p:grpSpPr bwMode="auto">
          <a:xfrm>
            <a:off x="2573867" y="2005014"/>
            <a:ext cx="6671733" cy="757237"/>
            <a:chOff x="677863" y="1554696"/>
            <a:chExt cx="5003800" cy="756182"/>
          </a:xfrm>
        </p:grpSpPr>
        <p:sp>
          <p:nvSpPr>
            <p:cNvPr id="44" name="Rectangle 43">
              <a:extLst>
                <a:ext uri="{FF2B5EF4-FFF2-40B4-BE49-F238E27FC236}">
                  <a16:creationId xmlns:a16="http://schemas.microsoft.com/office/drawing/2014/main" id="{343EED2D-7DBC-4FDE-9311-71B2A18EF763}"/>
                </a:ext>
              </a:extLst>
            </p:cNvPr>
            <p:cNvSpPr/>
            <p:nvPr/>
          </p:nvSpPr>
          <p:spPr bwMode="auto">
            <a:xfrm>
              <a:off x="733426" y="1554696"/>
              <a:ext cx="1222375" cy="551680"/>
            </a:xfrm>
            <a:prstGeom prst="rect">
              <a:avLst/>
            </a:prstGeom>
            <a:solidFill>
              <a:srgbClr val="00ADE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45" name="Rectangle 44">
              <a:extLst>
                <a:ext uri="{FF2B5EF4-FFF2-40B4-BE49-F238E27FC236}">
                  <a16:creationId xmlns:a16="http://schemas.microsoft.com/office/drawing/2014/main" id="{02AEABF0-985B-4B5C-B76C-35A74A0E8D73}"/>
                </a:ext>
              </a:extLst>
            </p:cNvPr>
            <p:cNvSpPr/>
            <p:nvPr/>
          </p:nvSpPr>
          <p:spPr bwMode="auto">
            <a:xfrm>
              <a:off x="1976438" y="1554696"/>
              <a:ext cx="1222375" cy="551680"/>
            </a:xfrm>
            <a:prstGeom prst="rect">
              <a:avLst/>
            </a:prstGeom>
            <a:solidFill>
              <a:srgbClr val="00ADEF">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46" name="Rectangle 45">
              <a:extLst>
                <a:ext uri="{FF2B5EF4-FFF2-40B4-BE49-F238E27FC236}">
                  <a16:creationId xmlns:a16="http://schemas.microsoft.com/office/drawing/2014/main" id="{2F1E3151-13BF-47D5-9DF7-C32CEE0DC38B}"/>
                </a:ext>
              </a:extLst>
            </p:cNvPr>
            <p:cNvSpPr/>
            <p:nvPr/>
          </p:nvSpPr>
          <p:spPr bwMode="auto">
            <a:xfrm>
              <a:off x="3216276" y="1554696"/>
              <a:ext cx="1222375" cy="551680"/>
            </a:xfrm>
            <a:prstGeom prst="rect">
              <a:avLst/>
            </a:prstGeom>
            <a:solidFill>
              <a:srgbClr val="00ADEF">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47" name="Rectangle 46">
              <a:extLst>
                <a:ext uri="{FF2B5EF4-FFF2-40B4-BE49-F238E27FC236}">
                  <a16:creationId xmlns:a16="http://schemas.microsoft.com/office/drawing/2014/main" id="{F8D742DB-559A-499F-80EC-88022431B63F}"/>
                </a:ext>
              </a:extLst>
            </p:cNvPr>
            <p:cNvSpPr/>
            <p:nvPr/>
          </p:nvSpPr>
          <p:spPr bwMode="auto">
            <a:xfrm>
              <a:off x="4459288" y="1554696"/>
              <a:ext cx="1222375" cy="551680"/>
            </a:xfrm>
            <a:prstGeom prst="rect">
              <a:avLst/>
            </a:prstGeom>
            <a:solidFill>
              <a:srgbClr val="00ADEF">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48" name="TextBox 3">
              <a:extLst>
                <a:ext uri="{FF2B5EF4-FFF2-40B4-BE49-F238E27FC236}">
                  <a16:creationId xmlns:a16="http://schemas.microsoft.com/office/drawing/2014/main" id="{0F9E4761-BD42-4787-A383-5028024AE700}"/>
                </a:ext>
              </a:extLst>
            </p:cNvPr>
            <p:cNvSpPr txBox="1">
              <a:spLocks noChangeArrowheads="1"/>
            </p:cNvSpPr>
            <p:nvPr/>
          </p:nvSpPr>
          <p:spPr bwMode="auto">
            <a:xfrm>
              <a:off x="677863" y="2065159"/>
              <a:ext cx="2497138" cy="245719"/>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BLUE  RGB 0 : 173: 239</a:t>
              </a:r>
            </a:p>
          </p:txBody>
        </p:sp>
        <p:sp>
          <p:nvSpPr>
            <p:cNvPr id="49" name="TextBox 3">
              <a:extLst>
                <a:ext uri="{FF2B5EF4-FFF2-40B4-BE49-F238E27FC236}">
                  <a16:creationId xmlns:a16="http://schemas.microsoft.com/office/drawing/2014/main" id="{39CEF725-377B-4967-A55D-B0950581E451}"/>
                </a:ext>
              </a:extLst>
            </p:cNvPr>
            <p:cNvSpPr txBox="1">
              <a:spLocks noChangeArrowheads="1"/>
            </p:cNvSpPr>
            <p:nvPr/>
          </p:nvSpPr>
          <p:spPr bwMode="auto">
            <a:xfrm>
              <a:off x="1122363" y="1729321"/>
              <a:ext cx="692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50" name="TextBox 3">
              <a:extLst>
                <a:ext uri="{FF2B5EF4-FFF2-40B4-BE49-F238E27FC236}">
                  <a16:creationId xmlns:a16="http://schemas.microsoft.com/office/drawing/2014/main" id="{1FAD18CE-B681-405F-8800-29F812699BB6}"/>
                </a:ext>
              </a:extLst>
            </p:cNvPr>
            <p:cNvSpPr txBox="1">
              <a:spLocks noChangeArrowheads="1"/>
            </p:cNvSpPr>
            <p:nvPr/>
          </p:nvSpPr>
          <p:spPr bwMode="auto">
            <a:xfrm>
              <a:off x="2366963" y="1729321"/>
              <a:ext cx="6064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51" name="TextBox 3">
              <a:extLst>
                <a:ext uri="{FF2B5EF4-FFF2-40B4-BE49-F238E27FC236}">
                  <a16:creationId xmlns:a16="http://schemas.microsoft.com/office/drawing/2014/main" id="{8A0EAEFB-A8C1-4D58-B7F4-9BF1CC6EDAEB}"/>
                </a:ext>
              </a:extLst>
            </p:cNvPr>
            <p:cNvSpPr txBox="1">
              <a:spLocks noChangeArrowheads="1"/>
            </p:cNvSpPr>
            <p:nvPr/>
          </p:nvSpPr>
          <p:spPr bwMode="auto">
            <a:xfrm>
              <a:off x="3621088" y="1729321"/>
              <a:ext cx="6064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52" name="TextBox 3">
              <a:extLst>
                <a:ext uri="{FF2B5EF4-FFF2-40B4-BE49-F238E27FC236}">
                  <a16:creationId xmlns:a16="http://schemas.microsoft.com/office/drawing/2014/main" id="{52238A81-4597-40DC-8887-E5FDC9C39B04}"/>
                </a:ext>
              </a:extLst>
            </p:cNvPr>
            <p:cNvSpPr txBox="1">
              <a:spLocks noChangeArrowheads="1"/>
            </p:cNvSpPr>
            <p:nvPr/>
          </p:nvSpPr>
          <p:spPr bwMode="auto">
            <a:xfrm>
              <a:off x="4848225" y="1729321"/>
              <a:ext cx="6064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grpSp>
      <p:sp>
        <p:nvSpPr>
          <p:cNvPr id="53" name="Rectangle 52">
            <a:extLst>
              <a:ext uri="{FF2B5EF4-FFF2-40B4-BE49-F238E27FC236}">
                <a16:creationId xmlns:a16="http://schemas.microsoft.com/office/drawing/2014/main" id="{85E3F87E-AE6E-4DC6-BC13-C599EF643581}"/>
              </a:ext>
            </a:extLst>
          </p:cNvPr>
          <p:cNvSpPr/>
          <p:nvPr/>
        </p:nvSpPr>
        <p:spPr bwMode="auto">
          <a:xfrm>
            <a:off x="2647952" y="1233488"/>
            <a:ext cx="1629833" cy="550862"/>
          </a:xfrm>
          <a:prstGeom prst="rect">
            <a:avLst/>
          </a:prstGeom>
          <a:solidFill>
            <a:srgbClr val="FFCB0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54" name="Rectangle 53">
            <a:extLst>
              <a:ext uri="{FF2B5EF4-FFF2-40B4-BE49-F238E27FC236}">
                <a16:creationId xmlns:a16="http://schemas.microsoft.com/office/drawing/2014/main" id="{FD873673-239D-4A06-98E6-12390AD81783}"/>
              </a:ext>
            </a:extLst>
          </p:cNvPr>
          <p:cNvSpPr/>
          <p:nvPr/>
        </p:nvSpPr>
        <p:spPr bwMode="auto">
          <a:xfrm>
            <a:off x="4305301" y="1233488"/>
            <a:ext cx="1629833" cy="550862"/>
          </a:xfrm>
          <a:prstGeom prst="rect">
            <a:avLst/>
          </a:prstGeom>
          <a:solidFill>
            <a:srgbClr val="FFCB05">
              <a:alpha val="7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55" name="Rectangle 54">
            <a:extLst>
              <a:ext uri="{FF2B5EF4-FFF2-40B4-BE49-F238E27FC236}">
                <a16:creationId xmlns:a16="http://schemas.microsoft.com/office/drawing/2014/main" id="{62260504-A54B-48D8-B677-8705DFCA4B76}"/>
              </a:ext>
            </a:extLst>
          </p:cNvPr>
          <p:cNvSpPr/>
          <p:nvPr/>
        </p:nvSpPr>
        <p:spPr bwMode="auto">
          <a:xfrm>
            <a:off x="5958418" y="1233488"/>
            <a:ext cx="1629833" cy="550862"/>
          </a:xfrm>
          <a:prstGeom prst="rect">
            <a:avLst/>
          </a:prstGeom>
          <a:solidFill>
            <a:srgbClr val="FFCB05">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56" name="Rectangle 55">
            <a:extLst>
              <a:ext uri="{FF2B5EF4-FFF2-40B4-BE49-F238E27FC236}">
                <a16:creationId xmlns:a16="http://schemas.microsoft.com/office/drawing/2014/main" id="{1C2689AF-AE94-40BB-8481-37C948B90AB0}"/>
              </a:ext>
            </a:extLst>
          </p:cNvPr>
          <p:cNvSpPr/>
          <p:nvPr/>
        </p:nvSpPr>
        <p:spPr bwMode="auto">
          <a:xfrm>
            <a:off x="7615768" y="1233488"/>
            <a:ext cx="1629833" cy="550862"/>
          </a:xfrm>
          <a:prstGeom prst="rect">
            <a:avLst/>
          </a:prstGeom>
          <a:solidFill>
            <a:srgbClr val="FFCB05">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57" name="TextBox 3">
            <a:extLst>
              <a:ext uri="{FF2B5EF4-FFF2-40B4-BE49-F238E27FC236}">
                <a16:creationId xmlns:a16="http://schemas.microsoft.com/office/drawing/2014/main" id="{F8AAB89C-00B4-467D-9352-65A31DC8E2CE}"/>
              </a:ext>
            </a:extLst>
          </p:cNvPr>
          <p:cNvSpPr txBox="1">
            <a:spLocks noChangeArrowheads="1"/>
          </p:cNvSpPr>
          <p:nvPr/>
        </p:nvSpPr>
        <p:spPr bwMode="auto">
          <a:xfrm>
            <a:off x="2573867" y="1733551"/>
            <a:ext cx="3329517" cy="246063"/>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YELLOW  RGB 255 : 203: 5</a:t>
            </a:r>
          </a:p>
        </p:txBody>
      </p:sp>
      <p:sp>
        <p:nvSpPr>
          <p:cNvPr id="58" name="TextBox 3">
            <a:extLst>
              <a:ext uri="{FF2B5EF4-FFF2-40B4-BE49-F238E27FC236}">
                <a16:creationId xmlns:a16="http://schemas.microsoft.com/office/drawing/2014/main" id="{267A9318-6C40-4C71-802E-F818CF6E7C18}"/>
              </a:ext>
            </a:extLst>
          </p:cNvPr>
          <p:cNvSpPr txBox="1">
            <a:spLocks noChangeArrowheads="1"/>
          </p:cNvSpPr>
          <p:nvPr/>
        </p:nvSpPr>
        <p:spPr bwMode="auto">
          <a:xfrm>
            <a:off x="3166533" y="1408113"/>
            <a:ext cx="9228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100%</a:t>
            </a:r>
          </a:p>
        </p:txBody>
      </p:sp>
      <p:sp>
        <p:nvSpPr>
          <p:cNvPr id="59" name="TextBox 3">
            <a:extLst>
              <a:ext uri="{FF2B5EF4-FFF2-40B4-BE49-F238E27FC236}">
                <a16:creationId xmlns:a16="http://schemas.microsoft.com/office/drawing/2014/main" id="{E13FC207-5F16-4E3F-8476-DE6E4F12BA9B}"/>
              </a:ext>
            </a:extLst>
          </p:cNvPr>
          <p:cNvSpPr txBox="1">
            <a:spLocks noChangeArrowheads="1"/>
          </p:cNvSpPr>
          <p:nvPr/>
        </p:nvSpPr>
        <p:spPr bwMode="auto">
          <a:xfrm>
            <a:off x="4826001" y="1408113"/>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75%</a:t>
            </a:r>
          </a:p>
        </p:txBody>
      </p:sp>
      <p:sp>
        <p:nvSpPr>
          <p:cNvPr id="60" name="TextBox 3">
            <a:extLst>
              <a:ext uri="{FF2B5EF4-FFF2-40B4-BE49-F238E27FC236}">
                <a16:creationId xmlns:a16="http://schemas.microsoft.com/office/drawing/2014/main" id="{734558FF-0826-4103-A1B2-3FBD8B131488}"/>
              </a:ext>
            </a:extLst>
          </p:cNvPr>
          <p:cNvSpPr txBox="1">
            <a:spLocks noChangeArrowheads="1"/>
          </p:cNvSpPr>
          <p:nvPr/>
        </p:nvSpPr>
        <p:spPr bwMode="auto">
          <a:xfrm>
            <a:off x="6498167" y="1408113"/>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50%</a:t>
            </a:r>
          </a:p>
        </p:txBody>
      </p:sp>
      <p:sp>
        <p:nvSpPr>
          <p:cNvPr id="61" name="TextBox 3">
            <a:extLst>
              <a:ext uri="{FF2B5EF4-FFF2-40B4-BE49-F238E27FC236}">
                <a16:creationId xmlns:a16="http://schemas.microsoft.com/office/drawing/2014/main" id="{767B99F1-B30A-41A8-9F42-1A07B53920C0}"/>
              </a:ext>
            </a:extLst>
          </p:cNvPr>
          <p:cNvSpPr txBox="1">
            <a:spLocks noChangeArrowheads="1"/>
          </p:cNvSpPr>
          <p:nvPr/>
        </p:nvSpPr>
        <p:spPr bwMode="auto">
          <a:xfrm>
            <a:off x="8134351" y="1408113"/>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62" name="Rectangle 61">
            <a:extLst>
              <a:ext uri="{FF2B5EF4-FFF2-40B4-BE49-F238E27FC236}">
                <a16:creationId xmlns:a16="http://schemas.microsoft.com/office/drawing/2014/main" id="{59DF9070-53DE-4B89-A752-E7F96B454CA7}"/>
              </a:ext>
            </a:extLst>
          </p:cNvPr>
          <p:cNvSpPr/>
          <p:nvPr/>
        </p:nvSpPr>
        <p:spPr bwMode="auto">
          <a:xfrm>
            <a:off x="2647952" y="2767013"/>
            <a:ext cx="1629833" cy="55245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63" name="Rectangle 62">
            <a:extLst>
              <a:ext uri="{FF2B5EF4-FFF2-40B4-BE49-F238E27FC236}">
                <a16:creationId xmlns:a16="http://schemas.microsoft.com/office/drawing/2014/main" id="{974EAECE-FC19-40D5-A2C0-695BECCA1A21}"/>
              </a:ext>
            </a:extLst>
          </p:cNvPr>
          <p:cNvSpPr/>
          <p:nvPr/>
        </p:nvSpPr>
        <p:spPr bwMode="auto">
          <a:xfrm>
            <a:off x="4305301" y="2767013"/>
            <a:ext cx="1629833" cy="552450"/>
          </a:xfrm>
          <a:prstGeom prst="rect">
            <a:avLst/>
          </a:prstGeom>
          <a:solidFill>
            <a:schemeClr val="tx1">
              <a:alpha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64" name="Rectangle 63">
            <a:extLst>
              <a:ext uri="{FF2B5EF4-FFF2-40B4-BE49-F238E27FC236}">
                <a16:creationId xmlns:a16="http://schemas.microsoft.com/office/drawing/2014/main" id="{66ECB97B-B9D1-4122-87D6-21B835D2FF2F}"/>
              </a:ext>
            </a:extLst>
          </p:cNvPr>
          <p:cNvSpPr/>
          <p:nvPr/>
        </p:nvSpPr>
        <p:spPr bwMode="auto">
          <a:xfrm>
            <a:off x="5958418" y="2767013"/>
            <a:ext cx="1629833" cy="552450"/>
          </a:xfrm>
          <a:prstGeom prst="rect">
            <a:avLst/>
          </a:prstGeom>
          <a:solidFill>
            <a:schemeClr val="tx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65" name="Rectangle 64">
            <a:extLst>
              <a:ext uri="{FF2B5EF4-FFF2-40B4-BE49-F238E27FC236}">
                <a16:creationId xmlns:a16="http://schemas.microsoft.com/office/drawing/2014/main" id="{E35CAD1E-FB9E-499C-880D-9DD2004FC0A3}"/>
              </a:ext>
            </a:extLst>
          </p:cNvPr>
          <p:cNvSpPr/>
          <p:nvPr/>
        </p:nvSpPr>
        <p:spPr bwMode="auto">
          <a:xfrm>
            <a:off x="7615768" y="2767013"/>
            <a:ext cx="1629833" cy="552450"/>
          </a:xfrm>
          <a:prstGeom prst="rect">
            <a:avLst/>
          </a:prstGeom>
          <a:solidFill>
            <a:schemeClr val="tx1">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800" dirty="0">
              <a:solidFill>
                <a:srgbClr val="FFFFFF"/>
              </a:solidFill>
              <a:ea typeface="ＭＳ Ｐゴシック" charset="0"/>
              <a:cs typeface="ＭＳ Ｐゴシック" charset="0"/>
            </a:endParaRPr>
          </a:p>
        </p:txBody>
      </p:sp>
      <p:sp>
        <p:nvSpPr>
          <p:cNvPr id="66" name="TextBox 3">
            <a:extLst>
              <a:ext uri="{FF2B5EF4-FFF2-40B4-BE49-F238E27FC236}">
                <a16:creationId xmlns:a16="http://schemas.microsoft.com/office/drawing/2014/main" id="{64A24AC4-E214-4D76-9C87-7F992CA8AA7A}"/>
              </a:ext>
            </a:extLst>
          </p:cNvPr>
          <p:cNvSpPr txBox="1">
            <a:spLocks noChangeArrowheads="1"/>
          </p:cNvSpPr>
          <p:nvPr/>
        </p:nvSpPr>
        <p:spPr bwMode="auto">
          <a:xfrm>
            <a:off x="2573867" y="3278188"/>
            <a:ext cx="3329517" cy="246062"/>
          </a:xfrm>
          <a:prstGeom prst="rect">
            <a:avLst/>
          </a:prstGeom>
          <a:noFill/>
          <a:ln>
            <a:noFill/>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a:solidFill>
                  <a:schemeClr val="tx1">
                    <a:lumMod val="50000"/>
                    <a:lumOff val="50000"/>
                  </a:schemeClr>
                </a:solidFill>
              </a:rPr>
              <a:t>L&amp;T FS BLACK  RGB 0 : 0 : 0</a:t>
            </a:r>
          </a:p>
        </p:txBody>
      </p:sp>
      <p:sp>
        <p:nvSpPr>
          <p:cNvPr id="67" name="TextBox 3">
            <a:extLst>
              <a:ext uri="{FF2B5EF4-FFF2-40B4-BE49-F238E27FC236}">
                <a16:creationId xmlns:a16="http://schemas.microsoft.com/office/drawing/2014/main" id="{B276DF4C-4B37-462A-B59A-545F940EB9A0}"/>
              </a:ext>
            </a:extLst>
          </p:cNvPr>
          <p:cNvSpPr txBox="1">
            <a:spLocks noChangeArrowheads="1"/>
          </p:cNvSpPr>
          <p:nvPr/>
        </p:nvSpPr>
        <p:spPr bwMode="auto">
          <a:xfrm>
            <a:off x="3166533" y="2941638"/>
            <a:ext cx="9228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chemeClr val="bg1"/>
                </a:solidFill>
              </a:rPr>
              <a:t>100%</a:t>
            </a:r>
          </a:p>
        </p:txBody>
      </p:sp>
      <p:sp>
        <p:nvSpPr>
          <p:cNvPr id="68" name="TextBox 3">
            <a:extLst>
              <a:ext uri="{FF2B5EF4-FFF2-40B4-BE49-F238E27FC236}">
                <a16:creationId xmlns:a16="http://schemas.microsoft.com/office/drawing/2014/main" id="{6D1E819D-E0F6-405D-9905-55125B6C2773}"/>
              </a:ext>
            </a:extLst>
          </p:cNvPr>
          <p:cNvSpPr txBox="1">
            <a:spLocks noChangeArrowheads="1"/>
          </p:cNvSpPr>
          <p:nvPr/>
        </p:nvSpPr>
        <p:spPr bwMode="auto">
          <a:xfrm>
            <a:off x="4826001" y="2941638"/>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chemeClr val="bg1"/>
                </a:solidFill>
              </a:rPr>
              <a:t>75%</a:t>
            </a:r>
          </a:p>
        </p:txBody>
      </p:sp>
      <p:sp>
        <p:nvSpPr>
          <p:cNvPr id="69" name="TextBox 3">
            <a:extLst>
              <a:ext uri="{FF2B5EF4-FFF2-40B4-BE49-F238E27FC236}">
                <a16:creationId xmlns:a16="http://schemas.microsoft.com/office/drawing/2014/main" id="{C16435F7-5888-4BCE-AE7D-9521EF798A2F}"/>
              </a:ext>
            </a:extLst>
          </p:cNvPr>
          <p:cNvSpPr txBox="1">
            <a:spLocks noChangeArrowheads="1"/>
          </p:cNvSpPr>
          <p:nvPr/>
        </p:nvSpPr>
        <p:spPr bwMode="auto">
          <a:xfrm>
            <a:off x="6498167" y="2941638"/>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chemeClr val="bg1"/>
                </a:solidFill>
              </a:rPr>
              <a:t>50%</a:t>
            </a:r>
          </a:p>
        </p:txBody>
      </p:sp>
      <p:sp>
        <p:nvSpPr>
          <p:cNvPr id="70" name="TextBox 3">
            <a:extLst>
              <a:ext uri="{FF2B5EF4-FFF2-40B4-BE49-F238E27FC236}">
                <a16:creationId xmlns:a16="http://schemas.microsoft.com/office/drawing/2014/main" id="{14C1DAC5-9B32-4319-A78C-CC0AA06DC40A}"/>
              </a:ext>
            </a:extLst>
          </p:cNvPr>
          <p:cNvSpPr txBox="1">
            <a:spLocks noChangeArrowheads="1"/>
          </p:cNvSpPr>
          <p:nvPr/>
        </p:nvSpPr>
        <p:spPr bwMode="auto">
          <a:xfrm>
            <a:off x="8134351" y="2941638"/>
            <a:ext cx="80856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000" b="1">
                <a:solidFill>
                  <a:srgbClr val="000000"/>
                </a:solidFill>
              </a:rPr>
              <a:t>25%</a:t>
            </a:r>
          </a:p>
        </p:txBody>
      </p:sp>
      <p:sp>
        <p:nvSpPr>
          <p:cNvPr id="71" name="Title 69">
            <a:extLst>
              <a:ext uri="{FF2B5EF4-FFF2-40B4-BE49-F238E27FC236}">
                <a16:creationId xmlns:a16="http://schemas.microsoft.com/office/drawing/2014/main" id="{D9C24790-A2E3-4EE7-BC5A-BB1219A56D6B}"/>
              </a:ext>
            </a:extLst>
          </p:cNvPr>
          <p:cNvSpPr txBox="1">
            <a:spLocks/>
          </p:cNvSpPr>
          <p:nvPr/>
        </p:nvSpPr>
        <p:spPr bwMode="auto">
          <a:xfrm>
            <a:off x="609600" y="436564"/>
            <a:ext cx="10972800" cy="4095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200" b="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200" b="1">
                <a:solidFill>
                  <a:schemeClr val="tx1"/>
                </a:solidFill>
                <a:latin typeface="Arial" charset="0"/>
                <a:cs typeface="Arial" charset="0"/>
              </a:defRPr>
            </a:lvl2pPr>
            <a:lvl3pPr algn="l" rtl="0" eaLnBrk="0" fontAlgn="base" hangingPunct="0">
              <a:spcBef>
                <a:spcPct val="0"/>
              </a:spcBef>
              <a:spcAft>
                <a:spcPct val="0"/>
              </a:spcAft>
              <a:defRPr sz="2200" b="1">
                <a:solidFill>
                  <a:schemeClr val="tx1"/>
                </a:solidFill>
                <a:latin typeface="Arial" charset="0"/>
                <a:cs typeface="Arial" charset="0"/>
              </a:defRPr>
            </a:lvl3pPr>
            <a:lvl4pPr algn="l" rtl="0" eaLnBrk="0" fontAlgn="base" hangingPunct="0">
              <a:spcBef>
                <a:spcPct val="0"/>
              </a:spcBef>
              <a:spcAft>
                <a:spcPct val="0"/>
              </a:spcAft>
              <a:defRPr sz="2200" b="1">
                <a:solidFill>
                  <a:schemeClr val="tx1"/>
                </a:solidFill>
                <a:latin typeface="Arial" charset="0"/>
                <a:cs typeface="Arial" charset="0"/>
              </a:defRPr>
            </a:lvl4pPr>
            <a:lvl5pPr algn="l" rtl="0" eaLnBrk="0" fontAlgn="base" hangingPunct="0">
              <a:spcBef>
                <a:spcPct val="0"/>
              </a:spcBef>
              <a:spcAft>
                <a:spcPct val="0"/>
              </a:spcAft>
              <a:defRPr sz="2200" b="1">
                <a:solidFill>
                  <a:schemeClr val="tx1"/>
                </a:solidFill>
                <a:latin typeface="Arial" charset="0"/>
                <a:cs typeface="Arial" charset="0"/>
              </a:defRPr>
            </a:lvl5pPr>
            <a:lvl6pPr marL="457200" algn="l" rtl="0" fontAlgn="base">
              <a:spcBef>
                <a:spcPct val="0"/>
              </a:spcBef>
              <a:spcAft>
                <a:spcPct val="0"/>
              </a:spcAft>
              <a:defRPr sz="2200" b="1">
                <a:solidFill>
                  <a:schemeClr val="tx1"/>
                </a:solidFill>
                <a:latin typeface="Arial" charset="0"/>
                <a:cs typeface="Arial" charset="0"/>
              </a:defRPr>
            </a:lvl6pPr>
            <a:lvl7pPr marL="914400" algn="l" rtl="0" fontAlgn="base">
              <a:spcBef>
                <a:spcPct val="0"/>
              </a:spcBef>
              <a:spcAft>
                <a:spcPct val="0"/>
              </a:spcAft>
              <a:defRPr sz="2200" b="1">
                <a:solidFill>
                  <a:schemeClr val="tx1"/>
                </a:solidFill>
                <a:latin typeface="Arial" charset="0"/>
                <a:cs typeface="Arial" charset="0"/>
              </a:defRPr>
            </a:lvl7pPr>
            <a:lvl8pPr marL="1371600" algn="l" rtl="0" fontAlgn="base">
              <a:spcBef>
                <a:spcPct val="0"/>
              </a:spcBef>
              <a:spcAft>
                <a:spcPct val="0"/>
              </a:spcAft>
              <a:defRPr sz="2200" b="1">
                <a:solidFill>
                  <a:schemeClr val="tx1"/>
                </a:solidFill>
                <a:latin typeface="Arial" charset="0"/>
                <a:cs typeface="Arial" charset="0"/>
              </a:defRPr>
            </a:lvl8pPr>
            <a:lvl9pPr marL="1828800" algn="l" rtl="0" fontAlgn="base">
              <a:spcBef>
                <a:spcPct val="0"/>
              </a:spcBef>
              <a:spcAft>
                <a:spcPct val="0"/>
              </a:spcAft>
              <a:defRPr sz="2200" b="1">
                <a:solidFill>
                  <a:schemeClr val="tx1"/>
                </a:solidFill>
                <a:latin typeface="Arial" charset="0"/>
                <a:cs typeface="Arial" charset="0"/>
              </a:defRPr>
            </a:lvl9pPr>
          </a:lstStyle>
          <a:p>
            <a:pPr eaLnBrk="1" hangingPunct="1"/>
            <a:r>
              <a:rPr lang="en-US" altLang="en-US" sz="2000"/>
              <a:t>Brand Colours for PPT usage</a:t>
            </a:r>
            <a:endParaRPr lang="en-US" altLang="en-US" sz="2200" dirty="0"/>
          </a:p>
        </p:txBody>
      </p:sp>
      <p:sp>
        <p:nvSpPr>
          <p:cNvPr id="76" name="Slide Number Placeholder 1">
            <a:extLst>
              <a:ext uri="{FF2B5EF4-FFF2-40B4-BE49-F238E27FC236}">
                <a16:creationId xmlns:a16="http://schemas.microsoft.com/office/drawing/2014/main" id="{24B6970A-97C8-4A58-96C9-8DAC95489623}"/>
              </a:ext>
            </a:extLst>
          </p:cNvPr>
          <p:cNvSpPr txBox="1">
            <a:spLocks/>
          </p:cNvSpPr>
          <p:nvPr/>
        </p:nvSpPr>
        <p:spPr bwMode="auto">
          <a:xfrm>
            <a:off x="517073" y="6443664"/>
            <a:ext cx="232198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FontTx/>
              <a:buNone/>
            </a:pPr>
            <a:fld id="{A65B4542-C0DE-496F-857F-F8165EC29969}" type="slidenum">
              <a:rPr lang="en-GB" altLang="en-US" sz="1050">
                <a:solidFill>
                  <a:srgbClr val="000000"/>
                </a:solidFill>
              </a:rPr>
              <a:pPr algn="l" eaLnBrk="1" hangingPunct="1">
                <a:spcBef>
                  <a:spcPct val="0"/>
                </a:spcBef>
                <a:buFontTx/>
                <a:buNone/>
              </a:pPr>
              <a:t>‹#›</a:t>
            </a:fld>
            <a:endParaRPr lang="en-GB" altLang="en-US" sz="1050">
              <a:solidFill>
                <a:srgbClr val="000000"/>
              </a:solidFill>
            </a:endParaRPr>
          </a:p>
        </p:txBody>
      </p:sp>
    </p:spTree>
    <p:extLst>
      <p:ext uri="{BB962C8B-B14F-4D97-AF65-F5344CB8AC3E}">
        <p14:creationId xmlns:p14="http://schemas.microsoft.com/office/powerpoint/2010/main" val="3897728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DFA4C-29B7-4C43-A0D0-5BC56D0F90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06187A7-41DA-4EC4-8636-C70CA2EA93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Tree>
    <p:extLst>
      <p:ext uri="{BB962C8B-B14F-4D97-AF65-F5344CB8AC3E}">
        <p14:creationId xmlns:p14="http://schemas.microsoft.com/office/powerpoint/2010/main" val="2211539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bwMode="auto">
          <a:xfrm>
            <a:off x="0" y="0"/>
            <a:ext cx="12192000" cy="1027113"/>
          </a:xfrm>
          <a:prstGeom prst="rect">
            <a:avLst/>
          </a:prstGeom>
          <a:solidFill>
            <a:srgbClr val="FFCB0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FFFFFF"/>
              </a:solidFill>
              <a:ea typeface="ＭＳ Ｐゴシック" charset="0"/>
              <a:cs typeface="ＭＳ Ｐゴシック" charset="0"/>
            </a:endParaRPr>
          </a:p>
        </p:txBody>
      </p:sp>
      <p:pic>
        <p:nvPicPr>
          <p:cNvPr id="1027" name="Picture 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0" y="1016000"/>
            <a:ext cx="12192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7756767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Lst>
  <p:txStyles>
    <p:titleStyle>
      <a:lvl1pPr algn="l" rtl="0" eaLnBrk="1" fontAlgn="base" hangingPunct="1">
        <a:spcBef>
          <a:spcPct val="0"/>
        </a:spcBef>
        <a:spcAft>
          <a:spcPct val="0"/>
        </a:spcAft>
        <a:defRPr sz="2200" b="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200" b="1">
          <a:solidFill>
            <a:schemeClr val="tx1"/>
          </a:solidFill>
          <a:latin typeface="Arial" charset="0"/>
          <a:cs typeface="Arial" charset="0"/>
        </a:defRPr>
      </a:lvl2pPr>
      <a:lvl3pPr algn="l" rtl="0" eaLnBrk="1" fontAlgn="base" hangingPunct="1">
        <a:spcBef>
          <a:spcPct val="0"/>
        </a:spcBef>
        <a:spcAft>
          <a:spcPct val="0"/>
        </a:spcAft>
        <a:defRPr sz="2200" b="1">
          <a:solidFill>
            <a:schemeClr val="tx1"/>
          </a:solidFill>
          <a:latin typeface="Arial" charset="0"/>
          <a:cs typeface="Arial" charset="0"/>
        </a:defRPr>
      </a:lvl3pPr>
      <a:lvl4pPr algn="l" rtl="0" eaLnBrk="1" fontAlgn="base" hangingPunct="1">
        <a:spcBef>
          <a:spcPct val="0"/>
        </a:spcBef>
        <a:spcAft>
          <a:spcPct val="0"/>
        </a:spcAft>
        <a:defRPr sz="2200" b="1">
          <a:solidFill>
            <a:schemeClr val="tx1"/>
          </a:solidFill>
          <a:latin typeface="Arial" charset="0"/>
          <a:cs typeface="Arial" charset="0"/>
        </a:defRPr>
      </a:lvl4pPr>
      <a:lvl5pPr algn="l" rtl="0" eaLnBrk="1" fontAlgn="base" hangingPunct="1">
        <a:spcBef>
          <a:spcPct val="0"/>
        </a:spcBef>
        <a:spcAft>
          <a:spcPct val="0"/>
        </a:spcAft>
        <a:defRPr sz="2200" b="1">
          <a:solidFill>
            <a:schemeClr val="tx1"/>
          </a:solidFill>
          <a:latin typeface="Arial" charset="0"/>
          <a:cs typeface="Arial" charset="0"/>
        </a:defRPr>
      </a:lvl5pPr>
      <a:lvl6pPr marL="457200" algn="l" rtl="0" eaLnBrk="1" fontAlgn="base" hangingPunct="1">
        <a:spcBef>
          <a:spcPct val="0"/>
        </a:spcBef>
        <a:spcAft>
          <a:spcPct val="0"/>
        </a:spcAft>
        <a:defRPr sz="2200" b="1">
          <a:solidFill>
            <a:schemeClr val="tx1"/>
          </a:solidFill>
          <a:latin typeface="Arial" charset="0"/>
          <a:cs typeface="Arial" charset="0"/>
        </a:defRPr>
      </a:lvl6pPr>
      <a:lvl7pPr marL="914400" algn="l" rtl="0" eaLnBrk="1" fontAlgn="base" hangingPunct="1">
        <a:spcBef>
          <a:spcPct val="0"/>
        </a:spcBef>
        <a:spcAft>
          <a:spcPct val="0"/>
        </a:spcAft>
        <a:defRPr sz="2200" b="1">
          <a:solidFill>
            <a:schemeClr val="tx1"/>
          </a:solidFill>
          <a:latin typeface="Arial" charset="0"/>
          <a:cs typeface="Arial" charset="0"/>
        </a:defRPr>
      </a:lvl7pPr>
      <a:lvl8pPr marL="1371600" algn="l" rtl="0" eaLnBrk="1" fontAlgn="base" hangingPunct="1">
        <a:spcBef>
          <a:spcPct val="0"/>
        </a:spcBef>
        <a:spcAft>
          <a:spcPct val="0"/>
        </a:spcAft>
        <a:defRPr sz="2200" b="1">
          <a:solidFill>
            <a:schemeClr val="tx1"/>
          </a:solidFill>
          <a:latin typeface="Arial" charset="0"/>
          <a:cs typeface="Arial" charset="0"/>
        </a:defRPr>
      </a:lvl8pPr>
      <a:lvl9pPr marL="1828800" algn="l" rtl="0" eaLnBrk="1" fontAlgn="base" hangingPunct="1">
        <a:spcBef>
          <a:spcPct val="0"/>
        </a:spcBef>
        <a:spcAft>
          <a:spcPct val="0"/>
        </a:spcAft>
        <a:defRPr sz="2200" b="1">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E0EBD-8467-4086-8E42-5989389557EB}"/>
              </a:ext>
            </a:extLst>
          </p:cNvPr>
          <p:cNvSpPr>
            <a:spLocks noGrp="1"/>
          </p:cNvSpPr>
          <p:nvPr>
            <p:ph type="ctrTitle"/>
          </p:nvPr>
        </p:nvSpPr>
        <p:spPr/>
        <p:txBody>
          <a:bodyPr/>
          <a:lstStyle/>
          <a:p>
            <a:r>
              <a:rPr lang="en-US" dirty="0"/>
              <a:t>L&amp;T Nifty 50 Index Fund </a:t>
            </a:r>
            <a:endParaRPr lang="en-IN" dirty="0"/>
          </a:p>
        </p:txBody>
      </p:sp>
      <p:sp>
        <p:nvSpPr>
          <p:cNvPr id="3" name="Subtitle 2">
            <a:extLst>
              <a:ext uri="{FF2B5EF4-FFF2-40B4-BE49-F238E27FC236}">
                <a16:creationId xmlns:a16="http://schemas.microsoft.com/office/drawing/2014/main" id="{1397638C-65F9-47E9-A3A2-01102DB6C0FC}"/>
              </a:ext>
            </a:extLst>
          </p:cNvPr>
          <p:cNvSpPr>
            <a:spLocks noGrp="1"/>
          </p:cNvSpPr>
          <p:nvPr>
            <p:ph type="subTitle" idx="1"/>
          </p:nvPr>
        </p:nvSpPr>
        <p:spPr/>
        <p:txBody>
          <a:bodyPr/>
          <a:lstStyle/>
          <a:p>
            <a:r>
              <a:rPr lang="en-US" dirty="0"/>
              <a:t>(An open-ended equity scheme tracking Nifty 50 Index)</a:t>
            </a:r>
            <a:endParaRPr lang="en-IN" dirty="0"/>
          </a:p>
        </p:txBody>
      </p:sp>
      <p:sp>
        <p:nvSpPr>
          <p:cNvPr id="6" name="TextBox 5">
            <a:extLst>
              <a:ext uri="{FF2B5EF4-FFF2-40B4-BE49-F238E27FC236}">
                <a16:creationId xmlns:a16="http://schemas.microsoft.com/office/drawing/2014/main" id="{9E68CC97-1B4B-433D-A3D6-95AF27A44350}"/>
              </a:ext>
            </a:extLst>
          </p:cNvPr>
          <p:cNvSpPr txBox="1"/>
          <p:nvPr/>
        </p:nvSpPr>
        <p:spPr>
          <a:xfrm>
            <a:off x="8311661" y="5430300"/>
            <a:ext cx="3685735" cy="707886"/>
          </a:xfrm>
          <a:prstGeom prst="rect">
            <a:avLst/>
          </a:prstGeom>
          <a:noFill/>
        </p:spPr>
        <p:txBody>
          <a:bodyPr wrap="square" rtlCol="0">
            <a:spAutoFit/>
          </a:bodyPr>
          <a:lstStyle/>
          <a:p>
            <a:r>
              <a:rPr lang="en-IN" sz="2000" dirty="0"/>
              <a:t>NFO Opens: March 24, 2020</a:t>
            </a:r>
          </a:p>
          <a:p>
            <a:r>
              <a:rPr lang="en-IN" sz="2000" dirty="0"/>
              <a:t>NFO Closes: March 31, 2020</a:t>
            </a:r>
          </a:p>
        </p:txBody>
      </p:sp>
    </p:spTree>
    <p:extLst>
      <p:ext uri="{BB962C8B-B14F-4D97-AF65-F5344CB8AC3E}">
        <p14:creationId xmlns:p14="http://schemas.microsoft.com/office/powerpoint/2010/main" val="103469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FADA2-4F12-4E0D-89E2-122603D9DEF6}"/>
              </a:ext>
            </a:extLst>
          </p:cNvPr>
          <p:cNvSpPr>
            <a:spLocks noGrp="1"/>
          </p:cNvSpPr>
          <p:nvPr>
            <p:ph type="title"/>
          </p:nvPr>
        </p:nvSpPr>
        <p:spPr/>
        <p:txBody>
          <a:bodyPr/>
          <a:lstStyle/>
          <a:p>
            <a:r>
              <a:rPr lang="en-IN" dirty="0"/>
              <a:t>What is Passive Investing?</a:t>
            </a:r>
          </a:p>
        </p:txBody>
      </p:sp>
      <p:graphicFrame>
        <p:nvGraphicFramePr>
          <p:cNvPr id="4" name="Content Placeholder 3">
            <a:extLst>
              <a:ext uri="{FF2B5EF4-FFF2-40B4-BE49-F238E27FC236}">
                <a16:creationId xmlns:a16="http://schemas.microsoft.com/office/drawing/2014/main" id="{F3771198-F5FB-457E-8637-FCB8DE1A214F}"/>
              </a:ext>
            </a:extLst>
          </p:cNvPr>
          <p:cNvGraphicFramePr>
            <a:graphicFrameLocks noGrp="1"/>
          </p:cNvGraphicFramePr>
          <p:nvPr>
            <p:ph idx="1"/>
            <p:extLst>
              <p:ext uri="{D42A27DB-BD31-4B8C-83A1-F6EECF244321}">
                <p14:modId xmlns:p14="http://schemas.microsoft.com/office/powerpoint/2010/main" val="306122296"/>
              </p:ext>
            </p:extLst>
          </p:nvPr>
        </p:nvGraphicFramePr>
        <p:xfrm>
          <a:off x="609600" y="1336431"/>
          <a:ext cx="10972800" cy="5064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3238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042C-A18A-4C6F-8CB4-054F009D69A5}"/>
              </a:ext>
            </a:extLst>
          </p:cNvPr>
          <p:cNvSpPr>
            <a:spLocks noGrp="1"/>
          </p:cNvSpPr>
          <p:nvPr>
            <p:ph type="title"/>
          </p:nvPr>
        </p:nvSpPr>
        <p:spPr/>
        <p:txBody>
          <a:bodyPr/>
          <a:lstStyle/>
          <a:p>
            <a:r>
              <a:rPr lang="en-IN" dirty="0"/>
              <a:t>Benefits of Passive Investing</a:t>
            </a:r>
          </a:p>
        </p:txBody>
      </p:sp>
      <p:graphicFrame>
        <p:nvGraphicFramePr>
          <p:cNvPr id="4" name="Content Placeholder 3">
            <a:extLst>
              <a:ext uri="{FF2B5EF4-FFF2-40B4-BE49-F238E27FC236}">
                <a16:creationId xmlns:a16="http://schemas.microsoft.com/office/drawing/2014/main" id="{57702FD6-57FB-4B3B-AFBE-3D9578026FD8}"/>
              </a:ext>
            </a:extLst>
          </p:cNvPr>
          <p:cNvGraphicFramePr>
            <a:graphicFrameLocks noGrp="1"/>
          </p:cNvGraphicFramePr>
          <p:nvPr>
            <p:ph idx="1"/>
            <p:extLst>
              <p:ext uri="{D42A27DB-BD31-4B8C-83A1-F6EECF244321}">
                <p14:modId xmlns:p14="http://schemas.microsoft.com/office/powerpoint/2010/main" val="3333652376"/>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0434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6021-375F-4B1B-A9B0-E382285704C0}"/>
              </a:ext>
            </a:extLst>
          </p:cNvPr>
          <p:cNvSpPr>
            <a:spLocks noGrp="1"/>
          </p:cNvSpPr>
          <p:nvPr>
            <p:ph type="title"/>
          </p:nvPr>
        </p:nvSpPr>
        <p:spPr/>
        <p:txBody>
          <a:bodyPr/>
          <a:lstStyle/>
          <a:p>
            <a:r>
              <a:rPr lang="en-IN" dirty="0"/>
              <a:t>Growth of Passive Funds</a:t>
            </a:r>
          </a:p>
        </p:txBody>
      </p:sp>
      <p:graphicFrame>
        <p:nvGraphicFramePr>
          <p:cNvPr id="7" name="Content Placeholder 6">
            <a:extLst>
              <a:ext uri="{FF2B5EF4-FFF2-40B4-BE49-F238E27FC236}">
                <a16:creationId xmlns:a16="http://schemas.microsoft.com/office/drawing/2014/main" id="{76659255-E112-440B-9CF7-A9CF2472DBD8}"/>
              </a:ext>
            </a:extLst>
          </p:cNvPr>
          <p:cNvGraphicFramePr>
            <a:graphicFrameLocks noGrp="1"/>
          </p:cNvGraphicFramePr>
          <p:nvPr>
            <p:ph idx="1"/>
            <p:extLst>
              <p:ext uri="{D42A27DB-BD31-4B8C-83A1-F6EECF244321}">
                <p14:modId xmlns:p14="http://schemas.microsoft.com/office/powerpoint/2010/main" val="2249605829"/>
              </p:ext>
            </p:extLst>
          </p:nvPr>
        </p:nvGraphicFramePr>
        <p:xfrm>
          <a:off x="609600" y="1600200"/>
          <a:ext cx="109728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07F8DA23-77E7-4F92-8FA1-30F286EF9FCA}"/>
              </a:ext>
            </a:extLst>
          </p:cNvPr>
          <p:cNvSpPr txBox="1"/>
          <p:nvPr/>
        </p:nvSpPr>
        <p:spPr>
          <a:xfrm>
            <a:off x="801858" y="6474155"/>
            <a:ext cx="7301133" cy="261610"/>
          </a:xfrm>
          <a:prstGeom prst="rect">
            <a:avLst/>
          </a:prstGeom>
          <a:noFill/>
        </p:spPr>
        <p:txBody>
          <a:bodyPr wrap="square" rtlCol="0">
            <a:spAutoFit/>
          </a:bodyPr>
          <a:lstStyle/>
          <a:p>
            <a:r>
              <a:rPr lang="en-IN" sz="1100" dirty="0"/>
              <a:t>Source: NSE; Data as on </a:t>
            </a:r>
            <a:r>
              <a:rPr lang="en-US" sz="1100" dirty="0"/>
              <a:t>Feb 28, 2020; Data includes -- </a:t>
            </a:r>
            <a:r>
              <a:rPr lang="en-IN" sz="1100" dirty="0"/>
              <a:t> Index Funds; ETFs</a:t>
            </a:r>
          </a:p>
        </p:txBody>
      </p:sp>
    </p:spTree>
    <p:extLst>
      <p:ext uri="{BB962C8B-B14F-4D97-AF65-F5344CB8AC3E}">
        <p14:creationId xmlns:p14="http://schemas.microsoft.com/office/powerpoint/2010/main" val="3393397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2FD0FB-54C7-4735-AA1F-2E26B3E0127D}"/>
              </a:ext>
            </a:extLst>
          </p:cNvPr>
          <p:cNvSpPr>
            <a:spLocks noGrp="1"/>
          </p:cNvSpPr>
          <p:nvPr>
            <p:ph type="title"/>
          </p:nvPr>
        </p:nvSpPr>
        <p:spPr/>
        <p:txBody>
          <a:bodyPr/>
          <a:lstStyle/>
          <a:p>
            <a:r>
              <a:rPr lang="en-IN" sz="2400" dirty="0"/>
              <a:t>Nifty 50 Index</a:t>
            </a:r>
            <a:endParaRPr lang="en-IN" dirty="0"/>
          </a:p>
        </p:txBody>
      </p:sp>
      <p:graphicFrame>
        <p:nvGraphicFramePr>
          <p:cNvPr id="11" name="Table 10">
            <a:extLst>
              <a:ext uri="{FF2B5EF4-FFF2-40B4-BE49-F238E27FC236}">
                <a16:creationId xmlns:a16="http://schemas.microsoft.com/office/drawing/2014/main" id="{A577AE5F-18A7-4ED7-ADBB-6DFE13A63C3B}"/>
              </a:ext>
            </a:extLst>
          </p:cNvPr>
          <p:cNvGraphicFramePr>
            <a:graphicFrameLocks noGrp="1"/>
          </p:cNvGraphicFramePr>
          <p:nvPr>
            <p:extLst>
              <p:ext uri="{D42A27DB-BD31-4B8C-83A1-F6EECF244321}">
                <p14:modId xmlns:p14="http://schemas.microsoft.com/office/powerpoint/2010/main" val="4224578839"/>
              </p:ext>
            </p:extLst>
          </p:nvPr>
        </p:nvGraphicFramePr>
        <p:xfrm>
          <a:off x="609600" y="1346248"/>
          <a:ext cx="4619172" cy="4956068"/>
        </p:xfrm>
        <a:graphic>
          <a:graphicData uri="http://schemas.openxmlformats.org/drawingml/2006/table">
            <a:tbl>
              <a:tblPr firstRow="1" bandRow="1">
                <a:tableStyleId>{F5AB1C69-6EDB-4FF4-983F-18BD219EF322}</a:tableStyleId>
              </a:tblPr>
              <a:tblGrid>
                <a:gridCol w="2968172">
                  <a:extLst>
                    <a:ext uri="{9D8B030D-6E8A-4147-A177-3AD203B41FA5}">
                      <a16:colId xmlns:a16="http://schemas.microsoft.com/office/drawing/2014/main" val="789694146"/>
                    </a:ext>
                  </a:extLst>
                </a:gridCol>
                <a:gridCol w="1651000">
                  <a:extLst>
                    <a:ext uri="{9D8B030D-6E8A-4147-A177-3AD203B41FA5}">
                      <a16:colId xmlns:a16="http://schemas.microsoft.com/office/drawing/2014/main" val="1354185582"/>
                    </a:ext>
                  </a:extLst>
                </a:gridCol>
              </a:tblGrid>
              <a:tr h="251816">
                <a:tc>
                  <a:txBody>
                    <a:bodyPr/>
                    <a:lstStyle/>
                    <a:p>
                      <a:pPr algn="l" fontAlgn="b"/>
                      <a:r>
                        <a:rPr lang="en-IN" sz="1600" u="none" strike="noStrike" dirty="0">
                          <a:effectLst/>
                        </a:rPr>
                        <a:t>Industry</a:t>
                      </a:r>
                      <a:endParaRPr lang="en-IN" sz="1600" b="0" i="0" u="none" strike="noStrike" dirty="0">
                        <a:solidFill>
                          <a:srgbClr val="000000"/>
                        </a:solidFill>
                        <a:effectLst/>
                        <a:latin typeface="Calibri" panose="020F0502020204030204" pitchFamily="34" charset="0"/>
                      </a:endParaRPr>
                    </a:p>
                  </a:txBody>
                  <a:tcPr marL="6709" marR="6709" marT="6709" marB="0" anchor="b"/>
                </a:tc>
                <a:tc>
                  <a:txBody>
                    <a:bodyPr/>
                    <a:lstStyle/>
                    <a:p>
                      <a:pPr algn="ctr" fontAlgn="b"/>
                      <a:r>
                        <a:rPr lang="en-IN" sz="1600" u="none" strike="noStrike" dirty="0">
                          <a:effectLst/>
                        </a:rPr>
                        <a:t>% Allocation</a:t>
                      </a:r>
                      <a:endParaRPr lang="en-IN" sz="1600" b="0" i="0" u="none" strike="noStrike" dirty="0">
                        <a:solidFill>
                          <a:srgbClr val="000000"/>
                        </a:solidFill>
                        <a:effectLst/>
                        <a:latin typeface="Calibri" panose="020F0502020204030204" pitchFamily="34" charset="0"/>
                      </a:endParaRPr>
                    </a:p>
                  </a:txBody>
                  <a:tcPr marL="6709" marR="6709" marT="6709" marB="0" anchor="b"/>
                </a:tc>
                <a:extLst>
                  <a:ext uri="{0D108BD9-81ED-4DB2-BD59-A6C34878D82A}">
                    <a16:rowId xmlns:a16="http://schemas.microsoft.com/office/drawing/2014/main" val="2953333554"/>
                  </a:ext>
                </a:extLst>
              </a:tr>
              <a:tr h="224012">
                <a:tc>
                  <a:txBody>
                    <a:bodyPr/>
                    <a:lstStyle/>
                    <a:p>
                      <a:pPr algn="l" fontAlgn="ctr"/>
                      <a:r>
                        <a:rPr lang="en-IN" sz="1400" b="0" i="0" u="none" strike="noStrike" dirty="0">
                          <a:solidFill>
                            <a:srgbClr val="000000"/>
                          </a:solidFill>
                          <a:effectLst/>
                          <a:latin typeface="Calibri" panose="020F0502020204030204" pitchFamily="34" charset="0"/>
                        </a:rPr>
                        <a:t>Banks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29.48</a:t>
                      </a:r>
                    </a:p>
                  </a:txBody>
                  <a:tcPr marL="9525" marR="9525" marT="9525" marB="0" anchor="ctr"/>
                </a:tc>
                <a:extLst>
                  <a:ext uri="{0D108BD9-81ED-4DB2-BD59-A6C34878D82A}">
                    <a16:rowId xmlns:a16="http://schemas.microsoft.com/office/drawing/2014/main" val="2767151646"/>
                  </a:ext>
                </a:extLst>
              </a:tr>
              <a:tr h="224012">
                <a:tc>
                  <a:txBody>
                    <a:bodyPr/>
                    <a:lstStyle/>
                    <a:p>
                      <a:pPr algn="l" fontAlgn="ctr"/>
                      <a:r>
                        <a:rPr lang="en-IN" sz="1400" b="0" i="0" u="none" strike="noStrike" dirty="0">
                          <a:solidFill>
                            <a:srgbClr val="000000"/>
                          </a:solidFill>
                          <a:effectLst/>
                          <a:latin typeface="Calibri" panose="020F0502020204030204" pitchFamily="34" charset="0"/>
                        </a:rPr>
                        <a:t>Software</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13.63</a:t>
                      </a:r>
                    </a:p>
                  </a:txBody>
                  <a:tcPr marL="9525" marR="9525" marT="9525" marB="0" anchor="ctr"/>
                </a:tc>
                <a:extLst>
                  <a:ext uri="{0D108BD9-81ED-4DB2-BD59-A6C34878D82A}">
                    <a16:rowId xmlns:a16="http://schemas.microsoft.com/office/drawing/2014/main" val="1621889380"/>
                  </a:ext>
                </a:extLst>
              </a:tr>
              <a:tr h="224012">
                <a:tc>
                  <a:txBody>
                    <a:bodyPr/>
                    <a:lstStyle/>
                    <a:p>
                      <a:pPr algn="l" fontAlgn="ctr"/>
                      <a:r>
                        <a:rPr lang="en-IN" sz="1400" b="0" i="0" u="none" strike="noStrike" dirty="0">
                          <a:solidFill>
                            <a:srgbClr val="000000"/>
                          </a:solidFill>
                          <a:effectLst/>
                          <a:latin typeface="Calibri" panose="020F0502020204030204" pitchFamily="34" charset="0"/>
                        </a:rPr>
                        <a:t>Finance</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11.74</a:t>
                      </a:r>
                    </a:p>
                  </a:txBody>
                  <a:tcPr marL="9525" marR="9525" marT="9525" marB="0" anchor="ctr"/>
                </a:tc>
                <a:extLst>
                  <a:ext uri="{0D108BD9-81ED-4DB2-BD59-A6C34878D82A}">
                    <a16:rowId xmlns:a16="http://schemas.microsoft.com/office/drawing/2014/main" val="508758184"/>
                  </a:ext>
                </a:extLst>
              </a:tr>
              <a:tr h="224012">
                <a:tc>
                  <a:txBody>
                    <a:bodyPr/>
                    <a:lstStyle/>
                    <a:p>
                      <a:pPr algn="l" fontAlgn="ctr"/>
                      <a:r>
                        <a:rPr lang="en-IN" sz="1400" b="0" i="0" u="none" strike="noStrike" dirty="0">
                          <a:solidFill>
                            <a:srgbClr val="000000"/>
                          </a:solidFill>
                          <a:effectLst/>
                          <a:latin typeface="Calibri" panose="020F0502020204030204" pitchFamily="34" charset="0"/>
                        </a:rPr>
                        <a:t>Consumer Non Durables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11.47</a:t>
                      </a:r>
                    </a:p>
                  </a:txBody>
                  <a:tcPr marL="9525" marR="9525" marT="9525" marB="0" anchor="ctr"/>
                </a:tc>
                <a:extLst>
                  <a:ext uri="{0D108BD9-81ED-4DB2-BD59-A6C34878D82A}">
                    <a16:rowId xmlns:a16="http://schemas.microsoft.com/office/drawing/2014/main" val="1599298722"/>
                  </a:ext>
                </a:extLst>
              </a:tr>
              <a:tr h="224012">
                <a:tc>
                  <a:txBody>
                    <a:bodyPr/>
                    <a:lstStyle/>
                    <a:p>
                      <a:pPr algn="l" fontAlgn="ctr"/>
                      <a:r>
                        <a:rPr lang="en-IN" sz="1400" b="0" i="0" u="none" strike="noStrike" dirty="0">
                          <a:solidFill>
                            <a:srgbClr val="000000"/>
                          </a:solidFill>
                          <a:effectLst/>
                          <a:latin typeface="Calibri" panose="020F0502020204030204" pitchFamily="34" charset="0"/>
                        </a:rPr>
                        <a:t>Petroleum Products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9.93</a:t>
                      </a:r>
                    </a:p>
                  </a:txBody>
                  <a:tcPr marL="9525" marR="9525" marT="9525" marB="0" anchor="ctr"/>
                </a:tc>
                <a:extLst>
                  <a:ext uri="{0D108BD9-81ED-4DB2-BD59-A6C34878D82A}">
                    <a16:rowId xmlns:a16="http://schemas.microsoft.com/office/drawing/2014/main" val="307657464"/>
                  </a:ext>
                </a:extLst>
              </a:tr>
              <a:tr h="224012">
                <a:tc>
                  <a:txBody>
                    <a:bodyPr/>
                    <a:lstStyle/>
                    <a:p>
                      <a:pPr algn="l" fontAlgn="ctr"/>
                      <a:r>
                        <a:rPr lang="en-IN" sz="1400" b="0" i="0" u="none" strike="noStrike" dirty="0">
                          <a:solidFill>
                            <a:srgbClr val="000000"/>
                          </a:solidFill>
                          <a:effectLst/>
                          <a:latin typeface="Calibri" panose="020F0502020204030204" pitchFamily="34" charset="0"/>
                        </a:rPr>
                        <a:t>Auto</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5.30</a:t>
                      </a:r>
                    </a:p>
                  </a:txBody>
                  <a:tcPr marL="9525" marR="9525" marT="9525" marB="0" anchor="ctr"/>
                </a:tc>
                <a:extLst>
                  <a:ext uri="{0D108BD9-81ED-4DB2-BD59-A6C34878D82A}">
                    <a16:rowId xmlns:a16="http://schemas.microsoft.com/office/drawing/2014/main" val="1187901662"/>
                  </a:ext>
                </a:extLst>
              </a:tr>
              <a:tr h="224012">
                <a:tc>
                  <a:txBody>
                    <a:bodyPr/>
                    <a:lstStyle/>
                    <a:p>
                      <a:pPr algn="l" fontAlgn="ctr"/>
                      <a:r>
                        <a:rPr lang="en-IN" sz="1400" b="0" i="0" u="none" strike="noStrike" dirty="0">
                          <a:solidFill>
                            <a:srgbClr val="000000"/>
                          </a:solidFill>
                          <a:effectLst/>
                          <a:latin typeface="Calibri" panose="020F0502020204030204" pitchFamily="34" charset="0"/>
                        </a:rPr>
                        <a:t>Construction Project</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3.17</a:t>
                      </a:r>
                    </a:p>
                  </a:txBody>
                  <a:tcPr marL="9525" marR="9525" marT="9525" marB="0" anchor="ctr"/>
                </a:tc>
                <a:extLst>
                  <a:ext uri="{0D108BD9-81ED-4DB2-BD59-A6C34878D82A}">
                    <a16:rowId xmlns:a16="http://schemas.microsoft.com/office/drawing/2014/main" val="3617252662"/>
                  </a:ext>
                </a:extLst>
              </a:tr>
              <a:tr h="224012">
                <a:tc>
                  <a:txBody>
                    <a:bodyPr/>
                    <a:lstStyle/>
                    <a:p>
                      <a:pPr algn="l" fontAlgn="ctr"/>
                      <a:r>
                        <a:rPr lang="en-IN" sz="1400" b="0" i="0" u="none" strike="noStrike" dirty="0">
                          <a:solidFill>
                            <a:srgbClr val="000000"/>
                          </a:solidFill>
                          <a:effectLst/>
                          <a:latin typeface="Calibri" panose="020F0502020204030204" pitchFamily="34" charset="0"/>
                        </a:rPr>
                        <a:t>Telecom - Services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2.62</a:t>
                      </a:r>
                    </a:p>
                  </a:txBody>
                  <a:tcPr marL="9525" marR="9525" marT="9525" marB="0" anchor="ctr"/>
                </a:tc>
                <a:extLst>
                  <a:ext uri="{0D108BD9-81ED-4DB2-BD59-A6C34878D82A}">
                    <a16:rowId xmlns:a16="http://schemas.microsoft.com/office/drawing/2014/main" val="2787220029"/>
                  </a:ext>
                </a:extLst>
              </a:tr>
              <a:tr h="224012">
                <a:tc>
                  <a:txBody>
                    <a:bodyPr/>
                    <a:lstStyle/>
                    <a:p>
                      <a:pPr algn="l" fontAlgn="ctr"/>
                      <a:r>
                        <a:rPr lang="en-IN" sz="14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2.34</a:t>
                      </a:r>
                    </a:p>
                  </a:txBody>
                  <a:tcPr marL="9525" marR="9525" marT="9525" marB="0" anchor="ctr"/>
                </a:tc>
                <a:extLst>
                  <a:ext uri="{0D108BD9-81ED-4DB2-BD59-A6C34878D82A}">
                    <a16:rowId xmlns:a16="http://schemas.microsoft.com/office/drawing/2014/main" val="3911376120"/>
                  </a:ext>
                </a:extLst>
              </a:tr>
              <a:tr h="224012">
                <a:tc>
                  <a:txBody>
                    <a:bodyPr/>
                    <a:lstStyle/>
                    <a:p>
                      <a:pPr algn="l" fontAlgn="ctr"/>
                      <a:r>
                        <a:rPr lang="en-IN" sz="1400" b="0" i="0" u="none" strike="noStrike">
                          <a:solidFill>
                            <a:srgbClr val="000000"/>
                          </a:solidFill>
                          <a:effectLst/>
                          <a:latin typeface="Calibri" panose="020F0502020204030204" pitchFamily="34" charset="0"/>
                        </a:rPr>
                        <a:t>Power</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2.05</a:t>
                      </a:r>
                    </a:p>
                  </a:txBody>
                  <a:tcPr marL="9525" marR="9525" marT="9525" marB="0" anchor="ctr"/>
                </a:tc>
                <a:extLst>
                  <a:ext uri="{0D108BD9-81ED-4DB2-BD59-A6C34878D82A}">
                    <a16:rowId xmlns:a16="http://schemas.microsoft.com/office/drawing/2014/main" val="1612117226"/>
                  </a:ext>
                </a:extLst>
              </a:tr>
              <a:tr h="224012">
                <a:tc>
                  <a:txBody>
                    <a:bodyPr/>
                    <a:lstStyle/>
                    <a:p>
                      <a:pPr algn="l" fontAlgn="ctr"/>
                      <a:r>
                        <a:rPr lang="en-IN" sz="1400" b="0" i="0" u="none" strike="noStrike">
                          <a:solidFill>
                            <a:srgbClr val="000000"/>
                          </a:solidFill>
                          <a:effectLst/>
                          <a:latin typeface="Calibri" panose="020F0502020204030204" pitchFamily="34" charset="0"/>
                        </a:rPr>
                        <a:t>Cement</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1.60</a:t>
                      </a:r>
                    </a:p>
                  </a:txBody>
                  <a:tcPr marL="9525" marR="9525" marT="9525" marB="0" anchor="ctr"/>
                </a:tc>
                <a:extLst>
                  <a:ext uri="{0D108BD9-81ED-4DB2-BD59-A6C34878D82A}">
                    <a16:rowId xmlns:a16="http://schemas.microsoft.com/office/drawing/2014/main" val="2417835851"/>
                  </a:ext>
                </a:extLst>
              </a:tr>
              <a:tr h="224012">
                <a:tc>
                  <a:txBody>
                    <a:bodyPr/>
                    <a:lstStyle/>
                    <a:p>
                      <a:pPr algn="l" fontAlgn="ctr"/>
                      <a:r>
                        <a:rPr lang="en-IN" sz="1400" b="0" i="0" u="none" strike="noStrike">
                          <a:solidFill>
                            <a:srgbClr val="000000"/>
                          </a:solidFill>
                          <a:effectLst/>
                          <a:latin typeface="Calibri" panose="020F0502020204030204" pitchFamily="34" charset="0"/>
                        </a:rPr>
                        <a:t>Consumer Durables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1.13</a:t>
                      </a:r>
                    </a:p>
                  </a:txBody>
                  <a:tcPr marL="9525" marR="9525" marT="9525" marB="0" anchor="ctr"/>
                </a:tc>
                <a:extLst>
                  <a:ext uri="{0D108BD9-81ED-4DB2-BD59-A6C34878D82A}">
                    <a16:rowId xmlns:a16="http://schemas.microsoft.com/office/drawing/2014/main" val="492913077"/>
                  </a:ext>
                </a:extLst>
              </a:tr>
              <a:tr h="224012">
                <a:tc>
                  <a:txBody>
                    <a:bodyPr/>
                    <a:lstStyle/>
                    <a:p>
                      <a:pPr algn="l" fontAlgn="ctr"/>
                      <a:r>
                        <a:rPr lang="en-IN" sz="1400" b="0" i="0" u="none" strike="noStrike">
                          <a:solidFill>
                            <a:srgbClr val="000000"/>
                          </a:solidFill>
                          <a:effectLst/>
                          <a:latin typeface="Calibri" panose="020F0502020204030204" pitchFamily="34" charset="0"/>
                        </a:rPr>
                        <a:t>Ferrous Metals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1.07</a:t>
                      </a:r>
                    </a:p>
                  </a:txBody>
                  <a:tcPr marL="9525" marR="9525" marT="9525" marB="0" anchor="ctr"/>
                </a:tc>
                <a:extLst>
                  <a:ext uri="{0D108BD9-81ED-4DB2-BD59-A6C34878D82A}">
                    <a16:rowId xmlns:a16="http://schemas.microsoft.com/office/drawing/2014/main" val="3724290294"/>
                  </a:ext>
                </a:extLst>
              </a:tr>
              <a:tr h="224012">
                <a:tc>
                  <a:txBody>
                    <a:bodyPr/>
                    <a:lstStyle/>
                    <a:p>
                      <a:pPr algn="l" fontAlgn="ctr"/>
                      <a:r>
                        <a:rPr lang="en-IN" sz="1400" b="0" i="0" u="none" strike="noStrike">
                          <a:solidFill>
                            <a:srgbClr val="000000"/>
                          </a:solidFill>
                          <a:effectLst/>
                          <a:latin typeface="Calibri" panose="020F0502020204030204" pitchFamily="34" charset="0"/>
                        </a:rPr>
                        <a:t>Non - Ferrous Metals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0.81</a:t>
                      </a:r>
                    </a:p>
                  </a:txBody>
                  <a:tcPr marL="9525" marR="9525" marT="9525" marB="0" anchor="ctr"/>
                </a:tc>
                <a:extLst>
                  <a:ext uri="{0D108BD9-81ED-4DB2-BD59-A6C34878D82A}">
                    <a16:rowId xmlns:a16="http://schemas.microsoft.com/office/drawing/2014/main" val="2223390118"/>
                  </a:ext>
                </a:extLst>
              </a:tr>
              <a:tr h="224012">
                <a:tc>
                  <a:txBody>
                    <a:bodyPr/>
                    <a:lstStyle/>
                    <a:p>
                      <a:pPr algn="l" fontAlgn="ctr"/>
                      <a:r>
                        <a:rPr lang="en-IN" sz="1400" b="0" i="0" u="none" strike="noStrike">
                          <a:solidFill>
                            <a:srgbClr val="000000"/>
                          </a:solidFill>
                          <a:effectLst/>
                          <a:latin typeface="Calibri" panose="020F0502020204030204" pitchFamily="34" charset="0"/>
                        </a:rPr>
                        <a:t>Minerals/Mining</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0.74</a:t>
                      </a:r>
                    </a:p>
                  </a:txBody>
                  <a:tcPr marL="9525" marR="9525" marT="9525" marB="0" anchor="ctr"/>
                </a:tc>
                <a:extLst>
                  <a:ext uri="{0D108BD9-81ED-4DB2-BD59-A6C34878D82A}">
                    <a16:rowId xmlns:a16="http://schemas.microsoft.com/office/drawing/2014/main" val="1044872889"/>
                  </a:ext>
                </a:extLst>
              </a:tr>
              <a:tr h="224012">
                <a:tc>
                  <a:txBody>
                    <a:bodyPr/>
                    <a:lstStyle/>
                    <a:p>
                      <a:pPr algn="l" fontAlgn="ctr"/>
                      <a:r>
                        <a:rPr lang="en-IN" sz="1400" b="0" i="0" u="none" strike="noStrike">
                          <a:solidFill>
                            <a:srgbClr val="000000"/>
                          </a:solidFill>
                          <a:effectLst/>
                          <a:latin typeface="Calibri" panose="020F0502020204030204" pitchFamily="34" charset="0"/>
                        </a:rPr>
                        <a:t>Pesticides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0.62</a:t>
                      </a:r>
                    </a:p>
                  </a:txBody>
                  <a:tcPr marL="9525" marR="9525" marT="9525" marB="0" anchor="ctr"/>
                </a:tc>
                <a:extLst>
                  <a:ext uri="{0D108BD9-81ED-4DB2-BD59-A6C34878D82A}">
                    <a16:rowId xmlns:a16="http://schemas.microsoft.com/office/drawing/2014/main" val="2621356014"/>
                  </a:ext>
                </a:extLst>
              </a:tr>
              <a:tr h="224012">
                <a:tc>
                  <a:txBody>
                    <a:bodyPr/>
                    <a:lstStyle/>
                    <a:p>
                      <a:pPr algn="l" fontAlgn="ctr"/>
                      <a:r>
                        <a:rPr lang="en-IN" sz="1400" b="0" i="0" u="none" strike="noStrike">
                          <a:solidFill>
                            <a:srgbClr val="000000"/>
                          </a:solidFill>
                          <a:effectLst/>
                          <a:latin typeface="Calibri" panose="020F0502020204030204" pitchFamily="34" charset="0"/>
                        </a:rPr>
                        <a:t>Transportation</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0.56</a:t>
                      </a:r>
                    </a:p>
                  </a:txBody>
                  <a:tcPr marL="9525" marR="9525" marT="9525" marB="0" anchor="ctr"/>
                </a:tc>
                <a:extLst>
                  <a:ext uri="{0D108BD9-81ED-4DB2-BD59-A6C34878D82A}">
                    <a16:rowId xmlns:a16="http://schemas.microsoft.com/office/drawing/2014/main" val="1136260533"/>
                  </a:ext>
                </a:extLst>
              </a:tr>
              <a:tr h="224012">
                <a:tc>
                  <a:txBody>
                    <a:bodyPr/>
                    <a:lstStyle/>
                    <a:p>
                      <a:pPr algn="l" fontAlgn="ctr"/>
                      <a:r>
                        <a:rPr lang="en-IN" sz="1400" b="0" i="0" u="none" strike="noStrike">
                          <a:solidFill>
                            <a:srgbClr val="000000"/>
                          </a:solidFill>
                          <a:effectLst/>
                          <a:latin typeface="Calibri" panose="020F0502020204030204" pitchFamily="34" charset="0"/>
                        </a:rPr>
                        <a:t>Oil</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0.54</a:t>
                      </a:r>
                    </a:p>
                  </a:txBody>
                  <a:tcPr marL="9525" marR="9525" marT="9525" marB="0" anchor="ctr"/>
                </a:tc>
                <a:extLst>
                  <a:ext uri="{0D108BD9-81ED-4DB2-BD59-A6C34878D82A}">
                    <a16:rowId xmlns:a16="http://schemas.microsoft.com/office/drawing/2014/main" val="3419457935"/>
                  </a:ext>
                </a:extLst>
              </a:tr>
              <a:tr h="224012">
                <a:tc>
                  <a:txBody>
                    <a:bodyPr/>
                    <a:lstStyle/>
                    <a:p>
                      <a:pPr algn="l" fontAlgn="ctr"/>
                      <a:r>
                        <a:rPr lang="en-IN" sz="1400" b="0" i="0" u="none" strike="noStrike">
                          <a:solidFill>
                            <a:srgbClr val="000000"/>
                          </a:solidFill>
                          <a:effectLst/>
                          <a:latin typeface="Calibri" panose="020F0502020204030204" pitchFamily="34" charset="0"/>
                        </a:rPr>
                        <a:t>Telecom -  Equipment &amp; Accessories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0.47</a:t>
                      </a:r>
                    </a:p>
                  </a:txBody>
                  <a:tcPr marL="9525" marR="9525" marT="9525" marB="0" anchor="ctr"/>
                </a:tc>
                <a:extLst>
                  <a:ext uri="{0D108BD9-81ED-4DB2-BD59-A6C34878D82A}">
                    <a16:rowId xmlns:a16="http://schemas.microsoft.com/office/drawing/2014/main" val="3691566567"/>
                  </a:ext>
                </a:extLst>
              </a:tr>
              <a:tr h="224012">
                <a:tc>
                  <a:txBody>
                    <a:bodyPr/>
                    <a:lstStyle/>
                    <a:p>
                      <a:pPr algn="l" fontAlgn="ctr"/>
                      <a:r>
                        <a:rPr lang="en-IN" sz="1400" b="0" i="0" u="none" strike="noStrike">
                          <a:solidFill>
                            <a:srgbClr val="000000"/>
                          </a:solidFill>
                          <a:effectLst/>
                          <a:latin typeface="Calibri" panose="020F0502020204030204" pitchFamily="34" charset="0"/>
                        </a:rPr>
                        <a:t>Gas</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0.37</a:t>
                      </a:r>
                    </a:p>
                  </a:txBody>
                  <a:tcPr marL="9525" marR="9525" marT="9525" marB="0" anchor="ctr"/>
                </a:tc>
                <a:extLst>
                  <a:ext uri="{0D108BD9-81ED-4DB2-BD59-A6C34878D82A}">
                    <a16:rowId xmlns:a16="http://schemas.microsoft.com/office/drawing/2014/main" val="3759605411"/>
                  </a:ext>
                </a:extLst>
              </a:tr>
              <a:tr h="224012">
                <a:tc>
                  <a:txBody>
                    <a:bodyPr/>
                    <a:lstStyle/>
                    <a:p>
                      <a:pPr algn="l" fontAlgn="ctr"/>
                      <a:r>
                        <a:rPr lang="en-IN" sz="1400" b="0" i="0" u="none" strike="noStrike">
                          <a:solidFill>
                            <a:srgbClr val="000000"/>
                          </a:solidFill>
                          <a:effectLst/>
                          <a:latin typeface="Calibri" panose="020F0502020204030204" pitchFamily="34" charset="0"/>
                        </a:rPr>
                        <a:t>Media &amp; Entertainment</a:t>
                      </a:r>
                    </a:p>
                  </a:txBody>
                  <a:tcPr marL="9525" marR="9525" marT="9525" marB="0" anchor="ctr"/>
                </a:tc>
                <a:tc>
                  <a:txBody>
                    <a:bodyPr/>
                    <a:lstStyle/>
                    <a:p>
                      <a:pPr algn="ctr" fontAlgn="ctr"/>
                      <a:r>
                        <a:rPr lang="en-IN" sz="1400" b="0" i="0" u="none" strike="noStrike" dirty="0">
                          <a:solidFill>
                            <a:srgbClr val="000000"/>
                          </a:solidFill>
                          <a:effectLst/>
                          <a:latin typeface="Calibri" panose="020F0502020204030204" pitchFamily="34" charset="0"/>
                        </a:rPr>
                        <a:t>0.36</a:t>
                      </a:r>
                    </a:p>
                  </a:txBody>
                  <a:tcPr marL="9525" marR="9525" marT="9525" marB="0" anchor="ctr"/>
                </a:tc>
                <a:extLst>
                  <a:ext uri="{0D108BD9-81ED-4DB2-BD59-A6C34878D82A}">
                    <a16:rowId xmlns:a16="http://schemas.microsoft.com/office/drawing/2014/main" val="1900124175"/>
                  </a:ext>
                </a:extLst>
              </a:tr>
            </a:tbl>
          </a:graphicData>
        </a:graphic>
      </p:graphicFrame>
      <p:sp>
        <p:nvSpPr>
          <p:cNvPr id="12" name="TextBox 11">
            <a:extLst>
              <a:ext uri="{FF2B5EF4-FFF2-40B4-BE49-F238E27FC236}">
                <a16:creationId xmlns:a16="http://schemas.microsoft.com/office/drawing/2014/main" id="{ADB8E069-5D2D-4008-8721-FC97224D72F3}"/>
              </a:ext>
            </a:extLst>
          </p:cNvPr>
          <p:cNvSpPr txBox="1"/>
          <p:nvPr/>
        </p:nvSpPr>
        <p:spPr>
          <a:xfrm>
            <a:off x="801859" y="6427113"/>
            <a:ext cx="10972800" cy="430887"/>
          </a:xfrm>
          <a:prstGeom prst="rect">
            <a:avLst/>
          </a:prstGeom>
          <a:noFill/>
        </p:spPr>
        <p:txBody>
          <a:bodyPr wrap="square" rtlCol="0">
            <a:spAutoFit/>
          </a:bodyPr>
          <a:lstStyle/>
          <a:p>
            <a:r>
              <a:rPr lang="en-IN" sz="1100" dirty="0"/>
              <a:t>Source: NSE; Data as on </a:t>
            </a:r>
            <a:r>
              <a:rPr lang="en-US" sz="1100" dirty="0"/>
              <a:t>Mar 12, 2020</a:t>
            </a:r>
            <a:r>
              <a:rPr lang="en-IN" sz="1100" dirty="0"/>
              <a:t> ; </a:t>
            </a:r>
            <a:r>
              <a:rPr lang="en-US" sz="1100" dirty="0">
                <a:latin typeface="Arial" pitchFamily="34" charset="0"/>
                <a:cs typeface="Arial" pitchFamily="34" charset="0"/>
              </a:rPr>
              <a:t>Market capitalization cut offs used to define Large / Mid / Small cap stocks are as per the SEBI/AMFI definitions as per Dec 2019. Accordingly, Top 100 stocks as sorted on market capitalization basis, are defined as </a:t>
            </a:r>
            <a:r>
              <a:rPr lang="en-US" sz="1100" dirty="0" err="1">
                <a:latin typeface="Arial" pitchFamily="34" charset="0"/>
                <a:cs typeface="Arial" pitchFamily="34" charset="0"/>
              </a:rPr>
              <a:t>largecap</a:t>
            </a:r>
            <a:r>
              <a:rPr lang="en-US" sz="1100" dirty="0">
                <a:latin typeface="Arial" pitchFamily="34" charset="0"/>
                <a:cs typeface="Arial" pitchFamily="34" charset="0"/>
              </a:rPr>
              <a:t>, next 150 stocks as midcap and beyond top 250 as </a:t>
            </a:r>
            <a:r>
              <a:rPr lang="en-US" sz="1100" dirty="0" err="1">
                <a:latin typeface="Arial" pitchFamily="34" charset="0"/>
                <a:cs typeface="Arial" pitchFamily="34" charset="0"/>
              </a:rPr>
              <a:t>smallcap</a:t>
            </a:r>
            <a:r>
              <a:rPr lang="en-US" sz="1100" dirty="0">
                <a:latin typeface="Arial" pitchFamily="34" charset="0"/>
                <a:cs typeface="Arial" pitchFamily="34" charset="0"/>
              </a:rPr>
              <a:t> stocks.</a:t>
            </a:r>
            <a:endParaRPr lang="en-IN" sz="1100" dirty="0"/>
          </a:p>
        </p:txBody>
      </p:sp>
      <p:graphicFrame>
        <p:nvGraphicFramePr>
          <p:cNvPr id="16" name="Table 16">
            <a:extLst>
              <a:ext uri="{FF2B5EF4-FFF2-40B4-BE49-F238E27FC236}">
                <a16:creationId xmlns:a16="http://schemas.microsoft.com/office/drawing/2014/main" id="{728B987A-84FC-498E-9922-71E8D87C25BE}"/>
              </a:ext>
            </a:extLst>
          </p:cNvPr>
          <p:cNvGraphicFramePr>
            <a:graphicFrameLocks noGrp="1"/>
          </p:cNvGraphicFramePr>
          <p:nvPr>
            <p:extLst>
              <p:ext uri="{D42A27DB-BD31-4B8C-83A1-F6EECF244321}">
                <p14:modId xmlns:p14="http://schemas.microsoft.com/office/powerpoint/2010/main" val="575996499"/>
              </p:ext>
            </p:extLst>
          </p:nvPr>
        </p:nvGraphicFramePr>
        <p:xfrm>
          <a:off x="5856849" y="4839276"/>
          <a:ext cx="5029982" cy="1463040"/>
        </p:xfrm>
        <a:graphic>
          <a:graphicData uri="http://schemas.openxmlformats.org/drawingml/2006/table">
            <a:tbl>
              <a:tblPr firstRow="1" bandRow="1">
                <a:tableStyleId>{F5AB1C69-6EDB-4FF4-983F-18BD219EF322}</a:tableStyleId>
              </a:tblPr>
              <a:tblGrid>
                <a:gridCol w="2990166">
                  <a:extLst>
                    <a:ext uri="{9D8B030D-6E8A-4147-A177-3AD203B41FA5}">
                      <a16:colId xmlns:a16="http://schemas.microsoft.com/office/drawing/2014/main" val="1436201726"/>
                    </a:ext>
                  </a:extLst>
                </a:gridCol>
                <a:gridCol w="2039816">
                  <a:extLst>
                    <a:ext uri="{9D8B030D-6E8A-4147-A177-3AD203B41FA5}">
                      <a16:colId xmlns:a16="http://schemas.microsoft.com/office/drawing/2014/main" val="2221707863"/>
                    </a:ext>
                  </a:extLst>
                </a:gridCol>
              </a:tblGrid>
              <a:tr h="349238">
                <a:tc>
                  <a:txBody>
                    <a:bodyPr/>
                    <a:lstStyle/>
                    <a:p>
                      <a:r>
                        <a:rPr lang="en-IN" dirty="0"/>
                        <a:t>Market Cap</a:t>
                      </a:r>
                    </a:p>
                  </a:txBody>
                  <a:tcPr/>
                </a:tc>
                <a:tc>
                  <a:txBody>
                    <a:bodyPr/>
                    <a:lstStyle/>
                    <a:p>
                      <a:r>
                        <a:rPr lang="en-IN" dirty="0"/>
                        <a:t>% of Allocation</a:t>
                      </a:r>
                    </a:p>
                  </a:txBody>
                  <a:tcPr/>
                </a:tc>
                <a:extLst>
                  <a:ext uri="{0D108BD9-81ED-4DB2-BD59-A6C34878D82A}">
                    <a16:rowId xmlns:a16="http://schemas.microsoft.com/office/drawing/2014/main" val="191775071"/>
                  </a:ext>
                </a:extLst>
              </a:tr>
              <a:tr h="349238">
                <a:tc>
                  <a:txBody>
                    <a:bodyPr/>
                    <a:lstStyle/>
                    <a:p>
                      <a:r>
                        <a:rPr lang="en-IN" dirty="0"/>
                        <a:t>Large Cap</a:t>
                      </a:r>
                    </a:p>
                  </a:txBody>
                  <a:tcPr/>
                </a:tc>
                <a:tc>
                  <a:txBody>
                    <a:bodyPr/>
                    <a:lstStyle/>
                    <a:p>
                      <a:r>
                        <a:rPr lang="en-IN" dirty="0"/>
                        <a:t>100</a:t>
                      </a:r>
                    </a:p>
                  </a:txBody>
                  <a:tcPr/>
                </a:tc>
                <a:extLst>
                  <a:ext uri="{0D108BD9-81ED-4DB2-BD59-A6C34878D82A}">
                    <a16:rowId xmlns:a16="http://schemas.microsoft.com/office/drawing/2014/main" val="3433225446"/>
                  </a:ext>
                </a:extLst>
              </a:tr>
              <a:tr h="349238">
                <a:tc>
                  <a:txBody>
                    <a:bodyPr/>
                    <a:lstStyle/>
                    <a:p>
                      <a:r>
                        <a:rPr lang="en-IN" dirty="0"/>
                        <a:t>Mid Cap</a:t>
                      </a:r>
                    </a:p>
                  </a:txBody>
                  <a:tcPr/>
                </a:tc>
                <a:tc>
                  <a:txBody>
                    <a:bodyPr/>
                    <a:lstStyle/>
                    <a:p>
                      <a:r>
                        <a:rPr lang="en-IN" dirty="0"/>
                        <a:t>0</a:t>
                      </a:r>
                    </a:p>
                  </a:txBody>
                  <a:tcPr/>
                </a:tc>
                <a:extLst>
                  <a:ext uri="{0D108BD9-81ED-4DB2-BD59-A6C34878D82A}">
                    <a16:rowId xmlns:a16="http://schemas.microsoft.com/office/drawing/2014/main" val="4022710881"/>
                  </a:ext>
                </a:extLst>
              </a:tr>
              <a:tr h="349238">
                <a:tc>
                  <a:txBody>
                    <a:bodyPr/>
                    <a:lstStyle/>
                    <a:p>
                      <a:r>
                        <a:rPr lang="en-IN" dirty="0"/>
                        <a:t>Small Cap</a:t>
                      </a:r>
                    </a:p>
                  </a:txBody>
                  <a:tcPr/>
                </a:tc>
                <a:tc>
                  <a:txBody>
                    <a:bodyPr/>
                    <a:lstStyle/>
                    <a:p>
                      <a:r>
                        <a:rPr lang="en-IN" dirty="0"/>
                        <a:t>0</a:t>
                      </a:r>
                    </a:p>
                  </a:txBody>
                  <a:tcPr/>
                </a:tc>
                <a:extLst>
                  <a:ext uri="{0D108BD9-81ED-4DB2-BD59-A6C34878D82A}">
                    <a16:rowId xmlns:a16="http://schemas.microsoft.com/office/drawing/2014/main" val="2361736826"/>
                  </a:ext>
                </a:extLst>
              </a:tr>
            </a:tbl>
          </a:graphicData>
        </a:graphic>
      </p:graphicFrame>
      <p:sp>
        <p:nvSpPr>
          <p:cNvPr id="18" name="TextBox 17">
            <a:extLst>
              <a:ext uri="{FF2B5EF4-FFF2-40B4-BE49-F238E27FC236}">
                <a16:creationId xmlns:a16="http://schemas.microsoft.com/office/drawing/2014/main" id="{940C04E9-1B4C-4A93-9A38-C3D2C1A7D88E}"/>
              </a:ext>
            </a:extLst>
          </p:cNvPr>
          <p:cNvSpPr txBox="1"/>
          <p:nvPr/>
        </p:nvSpPr>
        <p:spPr>
          <a:xfrm>
            <a:off x="5880295" y="1416586"/>
            <a:ext cx="5022167" cy="2862322"/>
          </a:xfrm>
          <a:prstGeom prst="rect">
            <a:avLst/>
          </a:prstGeom>
          <a:noFill/>
        </p:spPr>
        <p:txBody>
          <a:bodyPr wrap="square" rtlCol="0">
            <a:spAutoFit/>
          </a:bodyPr>
          <a:lstStyle/>
          <a:p>
            <a:pPr marL="285750" indent="-285750">
              <a:buFont typeface="Wingdings" panose="05000000000000000000" pitchFamily="2" charset="2"/>
              <a:buChar char="ü"/>
            </a:pPr>
            <a:r>
              <a:rPr lang="en-IN" dirty="0"/>
              <a:t>No. of Constituents is 50</a:t>
            </a:r>
          </a:p>
          <a:p>
            <a:pPr marL="285750" indent="-285750">
              <a:buFont typeface="Wingdings" panose="05000000000000000000" pitchFamily="2" charset="2"/>
              <a:buChar char="ü"/>
            </a:pPr>
            <a:endParaRPr lang="en-IN" dirty="0"/>
          </a:p>
          <a:p>
            <a:pPr marL="285750" indent="-285750">
              <a:buFont typeface="Wingdings" panose="05000000000000000000" pitchFamily="2" charset="2"/>
              <a:buChar char="ü"/>
            </a:pPr>
            <a:r>
              <a:rPr lang="en-IN" dirty="0"/>
              <a:t>Has exposure to 21 Industry</a:t>
            </a:r>
          </a:p>
          <a:p>
            <a:pPr marL="285750" indent="-285750">
              <a:buFont typeface="Wingdings" panose="05000000000000000000" pitchFamily="2" charset="2"/>
              <a:buChar char="ü"/>
            </a:pPr>
            <a:endParaRPr lang="en-IN" dirty="0"/>
          </a:p>
          <a:p>
            <a:pPr marL="285750" indent="-285750">
              <a:buFont typeface="Wingdings" panose="05000000000000000000" pitchFamily="2" charset="2"/>
              <a:buChar char="ü"/>
            </a:pPr>
            <a:r>
              <a:rPr lang="en-IN" dirty="0"/>
              <a:t>Top 10 stocks comprise of 60.78%</a:t>
            </a:r>
          </a:p>
          <a:p>
            <a:pPr marL="285750" indent="-285750">
              <a:buFont typeface="Wingdings" panose="05000000000000000000" pitchFamily="2" charset="2"/>
              <a:buChar char="ü"/>
            </a:pPr>
            <a:endParaRPr lang="en-IN" dirty="0"/>
          </a:p>
          <a:p>
            <a:pPr marL="285750" indent="-285750">
              <a:buFont typeface="Wingdings" panose="05000000000000000000" pitchFamily="2" charset="2"/>
              <a:buChar char="ü"/>
            </a:pPr>
            <a:r>
              <a:rPr lang="en-IN" dirty="0"/>
              <a:t>Market-Cap Exposure:</a:t>
            </a:r>
          </a:p>
          <a:p>
            <a:pPr marL="342900" indent="-342900">
              <a:buFont typeface="Wingdings" panose="05000000000000000000" pitchFamily="2" charset="2"/>
              <a:buChar char="v"/>
            </a:pPr>
            <a:r>
              <a:rPr lang="en-IN" dirty="0"/>
              <a:t>Highest Market Cap : INR 4,41,785  </a:t>
            </a:r>
            <a:r>
              <a:rPr lang="en-IN" dirty="0" err="1"/>
              <a:t>cr</a:t>
            </a:r>
            <a:endParaRPr lang="en-IN" dirty="0"/>
          </a:p>
          <a:p>
            <a:pPr marL="342900" indent="-342900">
              <a:buFont typeface="Wingdings" panose="05000000000000000000" pitchFamily="2" charset="2"/>
              <a:buChar char="v"/>
            </a:pPr>
            <a:r>
              <a:rPr lang="en-IN" dirty="0"/>
              <a:t>Lowest Market Cap : INR 5,558 </a:t>
            </a:r>
            <a:r>
              <a:rPr lang="en-IN" dirty="0" err="1"/>
              <a:t>cr</a:t>
            </a:r>
            <a:r>
              <a:rPr lang="en-IN" dirty="0"/>
              <a:t> </a:t>
            </a:r>
          </a:p>
          <a:p>
            <a:pPr marL="342900" indent="-342900">
              <a:buFont typeface="Wingdings" panose="05000000000000000000" pitchFamily="2" charset="2"/>
              <a:buChar char="v"/>
            </a:pPr>
            <a:r>
              <a:rPr lang="en-IN" dirty="0"/>
              <a:t>Average Market Cap : INR 79,279 </a:t>
            </a:r>
            <a:r>
              <a:rPr lang="en-IN" dirty="0" err="1"/>
              <a:t>cr</a:t>
            </a:r>
            <a:r>
              <a:rPr lang="en-IN" dirty="0"/>
              <a:t> </a:t>
            </a:r>
          </a:p>
        </p:txBody>
      </p:sp>
    </p:spTree>
    <p:extLst>
      <p:ext uri="{BB962C8B-B14F-4D97-AF65-F5344CB8AC3E}">
        <p14:creationId xmlns:p14="http://schemas.microsoft.com/office/powerpoint/2010/main" val="3764842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CF73-37F5-4F8E-8249-829CB1A86B23}"/>
              </a:ext>
            </a:extLst>
          </p:cNvPr>
          <p:cNvSpPr>
            <a:spLocks noGrp="1"/>
          </p:cNvSpPr>
          <p:nvPr>
            <p:ph type="title"/>
          </p:nvPr>
        </p:nvSpPr>
        <p:spPr/>
        <p:txBody>
          <a:bodyPr/>
          <a:lstStyle/>
          <a:p>
            <a:r>
              <a:rPr lang="en-IN" dirty="0"/>
              <a:t>Nifty 50 Index</a:t>
            </a:r>
          </a:p>
        </p:txBody>
      </p:sp>
      <p:graphicFrame>
        <p:nvGraphicFramePr>
          <p:cNvPr id="6" name="Content Placeholder 5">
            <a:extLst>
              <a:ext uri="{FF2B5EF4-FFF2-40B4-BE49-F238E27FC236}">
                <a16:creationId xmlns:a16="http://schemas.microsoft.com/office/drawing/2014/main" id="{5D637E49-1E73-436D-BF93-F7E6F16330A2}"/>
              </a:ext>
            </a:extLst>
          </p:cNvPr>
          <p:cNvGraphicFramePr>
            <a:graphicFrameLocks noGrp="1"/>
          </p:cNvGraphicFramePr>
          <p:nvPr>
            <p:ph idx="1"/>
            <p:extLst>
              <p:ext uri="{D42A27DB-BD31-4B8C-83A1-F6EECF244321}">
                <p14:modId xmlns:p14="http://schemas.microsoft.com/office/powerpoint/2010/main" val="3569633078"/>
              </p:ext>
            </p:extLst>
          </p:nvPr>
        </p:nvGraphicFramePr>
        <p:xfrm>
          <a:off x="609600" y="1308294"/>
          <a:ext cx="5179674" cy="4958226"/>
        </p:xfrm>
        <a:graphic>
          <a:graphicData uri="http://schemas.openxmlformats.org/drawingml/2006/table">
            <a:tbl>
              <a:tblPr firstRow="1" bandRow="1">
                <a:tableStyleId>{1FECB4D8-DB02-4DC6-A0A2-4F2EBAE1DC90}</a:tableStyleId>
              </a:tblPr>
              <a:tblGrid>
                <a:gridCol w="2438400">
                  <a:extLst>
                    <a:ext uri="{9D8B030D-6E8A-4147-A177-3AD203B41FA5}">
                      <a16:colId xmlns:a16="http://schemas.microsoft.com/office/drawing/2014/main" val="3645921100"/>
                    </a:ext>
                  </a:extLst>
                </a:gridCol>
                <a:gridCol w="1763151">
                  <a:extLst>
                    <a:ext uri="{9D8B030D-6E8A-4147-A177-3AD203B41FA5}">
                      <a16:colId xmlns:a16="http://schemas.microsoft.com/office/drawing/2014/main" val="2308106238"/>
                    </a:ext>
                  </a:extLst>
                </a:gridCol>
                <a:gridCol w="978123">
                  <a:extLst>
                    <a:ext uri="{9D8B030D-6E8A-4147-A177-3AD203B41FA5}">
                      <a16:colId xmlns:a16="http://schemas.microsoft.com/office/drawing/2014/main" val="1278703184"/>
                    </a:ext>
                  </a:extLst>
                </a:gridCol>
              </a:tblGrid>
              <a:tr h="182484">
                <a:tc>
                  <a:txBody>
                    <a:bodyPr/>
                    <a:lstStyle/>
                    <a:p>
                      <a:pPr algn="l" fontAlgn="b"/>
                      <a:r>
                        <a:rPr lang="en-IN" sz="1100" u="none" strike="noStrike" dirty="0" err="1">
                          <a:effectLst/>
                        </a:rPr>
                        <a:t>Security_name</a:t>
                      </a:r>
                      <a:endParaRPr lang="en-IN" sz="1100" b="0" i="0" u="none" strike="noStrike" dirty="0">
                        <a:solidFill>
                          <a:srgbClr val="000000"/>
                        </a:solidFill>
                        <a:effectLst/>
                        <a:latin typeface="Calibri" panose="020F0502020204030204" pitchFamily="34" charset="0"/>
                      </a:endParaRPr>
                    </a:p>
                  </a:txBody>
                  <a:tcPr marL="8005" marR="8005" marT="8005" marB="0" anchor="b"/>
                </a:tc>
                <a:tc>
                  <a:txBody>
                    <a:bodyPr/>
                    <a:lstStyle/>
                    <a:p>
                      <a:pPr algn="l" fontAlgn="b"/>
                      <a:r>
                        <a:rPr lang="en-IN" sz="1100" u="none" strike="noStrike" dirty="0">
                          <a:effectLst/>
                        </a:rPr>
                        <a:t>Industry</a:t>
                      </a:r>
                      <a:endParaRPr lang="en-IN" sz="1100" b="0" i="0" u="none" strike="noStrike" dirty="0">
                        <a:solidFill>
                          <a:srgbClr val="000000"/>
                        </a:solidFill>
                        <a:effectLst/>
                        <a:latin typeface="Calibri" panose="020F0502020204030204" pitchFamily="34" charset="0"/>
                      </a:endParaRPr>
                    </a:p>
                  </a:txBody>
                  <a:tcPr marL="8005" marR="8005" marT="8005" marB="0" anchor="b"/>
                </a:tc>
                <a:tc>
                  <a:txBody>
                    <a:bodyPr/>
                    <a:lstStyle/>
                    <a:p>
                      <a:pPr algn="ctr" fontAlgn="b"/>
                      <a:r>
                        <a:rPr lang="en-IN" sz="1100" u="none" strike="noStrike" dirty="0">
                          <a:effectLst/>
                        </a:rPr>
                        <a:t>Weightage (%)</a:t>
                      </a:r>
                      <a:endParaRPr lang="en-IN" sz="1100" b="0" i="0" u="none" strike="noStrike" dirty="0">
                        <a:solidFill>
                          <a:srgbClr val="000000"/>
                        </a:solidFill>
                        <a:effectLst/>
                        <a:latin typeface="Calibri" panose="020F0502020204030204" pitchFamily="34" charset="0"/>
                      </a:endParaRPr>
                    </a:p>
                  </a:txBody>
                  <a:tcPr marL="8005" marR="8005" marT="8005" marB="0" anchor="b"/>
                </a:tc>
                <a:extLst>
                  <a:ext uri="{0D108BD9-81ED-4DB2-BD59-A6C34878D82A}">
                    <a16:rowId xmlns:a16="http://schemas.microsoft.com/office/drawing/2014/main" val="3082494388"/>
                  </a:ext>
                </a:extLst>
              </a:tr>
              <a:tr h="184063">
                <a:tc>
                  <a:txBody>
                    <a:bodyPr/>
                    <a:lstStyle/>
                    <a:p>
                      <a:pPr algn="l" fontAlgn="ctr"/>
                      <a:r>
                        <a:rPr lang="en-IN" sz="1100" b="0" i="0" u="none" strike="noStrike">
                          <a:solidFill>
                            <a:srgbClr val="000000"/>
                          </a:solidFill>
                          <a:effectLst/>
                          <a:latin typeface="Calibri" panose="020F0502020204030204" pitchFamily="34" charset="0"/>
                        </a:rPr>
                        <a:t>HDFC Bank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11.15</a:t>
                      </a:r>
                    </a:p>
                  </a:txBody>
                  <a:tcPr marL="9525" marR="9525" marT="9525" marB="0" anchor="b"/>
                </a:tc>
                <a:extLst>
                  <a:ext uri="{0D108BD9-81ED-4DB2-BD59-A6C34878D82A}">
                    <a16:rowId xmlns:a16="http://schemas.microsoft.com/office/drawing/2014/main" val="1665240575"/>
                  </a:ext>
                </a:extLst>
              </a:tr>
              <a:tr h="184063">
                <a:tc>
                  <a:txBody>
                    <a:bodyPr/>
                    <a:lstStyle/>
                    <a:p>
                      <a:pPr algn="l" fontAlgn="ctr"/>
                      <a:r>
                        <a:rPr lang="en-IN" sz="1100" b="0" i="0" u="none" strike="noStrike">
                          <a:solidFill>
                            <a:srgbClr val="000000"/>
                          </a:solidFill>
                          <a:effectLst/>
                          <a:latin typeface="Calibri" panose="020F0502020204030204" pitchFamily="34" charset="0"/>
                        </a:rPr>
                        <a:t>Reliance Industries Ltd.</a:t>
                      </a:r>
                    </a:p>
                  </a:txBody>
                  <a:tcPr marL="9525" marR="9525" marT="9525" marB="0" anchor="ctr"/>
                </a:tc>
                <a:tc>
                  <a:txBody>
                    <a:bodyPr/>
                    <a:lstStyle/>
                    <a:p>
                      <a:pPr algn="l" fontAlgn="ctr"/>
                      <a:r>
                        <a:rPr lang="en-IN" sz="1100" b="0" i="0" u="none" strike="noStrike" dirty="0">
                          <a:solidFill>
                            <a:srgbClr val="000000"/>
                          </a:solidFill>
                          <a:effectLst/>
                          <a:latin typeface="Calibri" panose="020F0502020204030204" pitchFamily="34" charset="0"/>
                        </a:rPr>
                        <a:t>Petroleum Products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8.67</a:t>
                      </a:r>
                    </a:p>
                  </a:txBody>
                  <a:tcPr marL="9525" marR="9525" marT="9525" marB="0" anchor="b"/>
                </a:tc>
                <a:extLst>
                  <a:ext uri="{0D108BD9-81ED-4DB2-BD59-A6C34878D82A}">
                    <a16:rowId xmlns:a16="http://schemas.microsoft.com/office/drawing/2014/main" val="545316246"/>
                  </a:ext>
                </a:extLst>
              </a:tr>
              <a:tr h="358230">
                <a:tc>
                  <a:txBody>
                    <a:bodyPr/>
                    <a:lstStyle/>
                    <a:p>
                      <a:pPr algn="l" fontAlgn="ctr"/>
                      <a:r>
                        <a:rPr lang="en-US" sz="1100" b="0" i="0" u="none" strike="noStrike" dirty="0">
                          <a:solidFill>
                            <a:srgbClr val="000000"/>
                          </a:solidFill>
                          <a:effectLst/>
                          <a:latin typeface="Calibri" panose="020F0502020204030204" pitchFamily="34" charset="0"/>
                        </a:rPr>
                        <a:t>Housing Development Finance Corporation Ltd.</a:t>
                      </a:r>
                    </a:p>
                  </a:txBody>
                  <a:tcPr marL="9525" marR="9525" marT="9525" marB="0" anchor="ctr"/>
                </a:tc>
                <a:tc>
                  <a:txBody>
                    <a:bodyPr/>
                    <a:lstStyle/>
                    <a:p>
                      <a:pPr algn="l" fontAlgn="ctr"/>
                      <a:r>
                        <a:rPr lang="en-IN" sz="1100" b="0" i="0" u="none" strike="noStrike" dirty="0">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8.17</a:t>
                      </a:r>
                    </a:p>
                  </a:txBody>
                  <a:tcPr marL="9525" marR="9525" marT="9525" marB="0" anchor="b"/>
                </a:tc>
                <a:extLst>
                  <a:ext uri="{0D108BD9-81ED-4DB2-BD59-A6C34878D82A}">
                    <a16:rowId xmlns:a16="http://schemas.microsoft.com/office/drawing/2014/main" val="2863654656"/>
                  </a:ext>
                </a:extLst>
              </a:tr>
              <a:tr h="184063">
                <a:tc>
                  <a:txBody>
                    <a:bodyPr/>
                    <a:lstStyle/>
                    <a:p>
                      <a:pPr algn="l" fontAlgn="ctr"/>
                      <a:r>
                        <a:rPr lang="en-IN" sz="1100" b="0" i="0" u="none" strike="noStrike">
                          <a:solidFill>
                            <a:srgbClr val="000000"/>
                          </a:solidFill>
                          <a:effectLst/>
                          <a:latin typeface="Calibri" panose="020F0502020204030204" pitchFamily="34" charset="0"/>
                        </a:rPr>
                        <a:t>ICICI Bank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6.95</a:t>
                      </a:r>
                    </a:p>
                  </a:txBody>
                  <a:tcPr marL="9525" marR="9525" marT="9525" marB="0" anchor="b"/>
                </a:tc>
                <a:extLst>
                  <a:ext uri="{0D108BD9-81ED-4DB2-BD59-A6C34878D82A}">
                    <a16:rowId xmlns:a16="http://schemas.microsoft.com/office/drawing/2014/main" val="1241803508"/>
                  </a:ext>
                </a:extLst>
              </a:tr>
              <a:tr h="184063">
                <a:tc>
                  <a:txBody>
                    <a:bodyPr/>
                    <a:lstStyle/>
                    <a:p>
                      <a:pPr algn="l" fontAlgn="ctr"/>
                      <a:r>
                        <a:rPr lang="en-IN" sz="1100" b="0" i="0" u="none" strike="noStrike">
                          <a:solidFill>
                            <a:srgbClr val="000000"/>
                          </a:solidFill>
                          <a:effectLst/>
                          <a:latin typeface="Calibri" panose="020F0502020204030204" pitchFamily="34" charset="0"/>
                        </a:rPr>
                        <a:t>Infosys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Software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5.83</a:t>
                      </a:r>
                    </a:p>
                  </a:txBody>
                  <a:tcPr marL="9525" marR="9525" marT="9525" marB="0" anchor="b"/>
                </a:tc>
                <a:extLst>
                  <a:ext uri="{0D108BD9-81ED-4DB2-BD59-A6C34878D82A}">
                    <a16:rowId xmlns:a16="http://schemas.microsoft.com/office/drawing/2014/main" val="2081115209"/>
                  </a:ext>
                </a:extLst>
              </a:tr>
              <a:tr h="184063">
                <a:tc>
                  <a:txBody>
                    <a:bodyPr/>
                    <a:lstStyle/>
                    <a:p>
                      <a:pPr algn="l" fontAlgn="ctr"/>
                      <a:r>
                        <a:rPr lang="en-IN" sz="1100" b="0" i="0" u="none" strike="noStrike">
                          <a:solidFill>
                            <a:srgbClr val="000000"/>
                          </a:solidFill>
                          <a:effectLst/>
                          <a:latin typeface="Calibri" panose="020F0502020204030204" pitchFamily="34" charset="0"/>
                        </a:rPr>
                        <a:t>Kotak Mahindra Bank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4.94</a:t>
                      </a:r>
                    </a:p>
                  </a:txBody>
                  <a:tcPr marL="9525" marR="9525" marT="9525" marB="0" anchor="b"/>
                </a:tc>
                <a:extLst>
                  <a:ext uri="{0D108BD9-81ED-4DB2-BD59-A6C34878D82A}">
                    <a16:rowId xmlns:a16="http://schemas.microsoft.com/office/drawing/2014/main" val="490345263"/>
                  </a:ext>
                </a:extLst>
              </a:tr>
              <a:tr h="184063">
                <a:tc>
                  <a:txBody>
                    <a:bodyPr/>
                    <a:lstStyle/>
                    <a:p>
                      <a:pPr algn="l" fontAlgn="ctr"/>
                      <a:r>
                        <a:rPr lang="en-IN" sz="1100" b="0" i="0" u="none" strike="noStrike">
                          <a:solidFill>
                            <a:srgbClr val="000000"/>
                          </a:solidFill>
                          <a:effectLst/>
                          <a:latin typeface="Calibri" panose="020F0502020204030204" pitchFamily="34" charset="0"/>
                        </a:rPr>
                        <a:t>Tata Consultancy Services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Software</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4.69</a:t>
                      </a:r>
                    </a:p>
                  </a:txBody>
                  <a:tcPr marL="9525" marR="9525" marT="9525" marB="0" anchor="b"/>
                </a:tc>
                <a:extLst>
                  <a:ext uri="{0D108BD9-81ED-4DB2-BD59-A6C34878D82A}">
                    <a16:rowId xmlns:a16="http://schemas.microsoft.com/office/drawing/2014/main" val="3207509671"/>
                  </a:ext>
                </a:extLst>
              </a:tr>
              <a:tr h="184063">
                <a:tc>
                  <a:txBody>
                    <a:bodyPr/>
                    <a:lstStyle/>
                    <a:p>
                      <a:pPr algn="l" fontAlgn="ctr"/>
                      <a:r>
                        <a:rPr lang="en-IN" sz="1100" b="0" i="0" u="none" strike="noStrike">
                          <a:solidFill>
                            <a:srgbClr val="000000"/>
                          </a:solidFill>
                          <a:effectLst/>
                          <a:latin typeface="Calibri" panose="020F0502020204030204" pitchFamily="34" charset="0"/>
                        </a:rPr>
                        <a:t>Hindustan Unilever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3.71</a:t>
                      </a:r>
                    </a:p>
                  </a:txBody>
                  <a:tcPr marL="9525" marR="9525" marT="9525" marB="0" anchor="b"/>
                </a:tc>
                <a:extLst>
                  <a:ext uri="{0D108BD9-81ED-4DB2-BD59-A6C34878D82A}">
                    <a16:rowId xmlns:a16="http://schemas.microsoft.com/office/drawing/2014/main" val="785283464"/>
                  </a:ext>
                </a:extLst>
              </a:tr>
              <a:tr h="184063">
                <a:tc>
                  <a:txBody>
                    <a:bodyPr/>
                    <a:lstStyle/>
                    <a:p>
                      <a:pPr algn="l" fontAlgn="ctr"/>
                      <a:r>
                        <a:rPr lang="en-IN" sz="1100" b="0" i="0" u="none" strike="noStrike">
                          <a:solidFill>
                            <a:srgbClr val="000000"/>
                          </a:solidFill>
                          <a:effectLst/>
                          <a:latin typeface="Calibri" panose="020F0502020204030204" pitchFamily="34" charset="0"/>
                        </a:rPr>
                        <a:t>ITC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3.43</a:t>
                      </a:r>
                    </a:p>
                  </a:txBody>
                  <a:tcPr marL="9525" marR="9525" marT="9525" marB="0" anchor="b"/>
                </a:tc>
                <a:extLst>
                  <a:ext uri="{0D108BD9-81ED-4DB2-BD59-A6C34878D82A}">
                    <a16:rowId xmlns:a16="http://schemas.microsoft.com/office/drawing/2014/main" val="631569791"/>
                  </a:ext>
                </a:extLst>
              </a:tr>
              <a:tr h="184063">
                <a:tc>
                  <a:txBody>
                    <a:bodyPr/>
                    <a:lstStyle/>
                    <a:p>
                      <a:pPr algn="l" fontAlgn="ctr"/>
                      <a:r>
                        <a:rPr lang="en-IN" sz="1100" b="0" i="0" u="none" strike="noStrike">
                          <a:solidFill>
                            <a:srgbClr val="000000"/>
                          </a:solidFill>
                          <a:effectLst/>
                          <a:latin typeface="Calibri" panose="020F0502020204030204" pitchFamily="34" charset="0"/>
                        </a:rPr>
                        <a:t>Larsen &amp; Toubro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Construction Project</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3.17</a:t>
                      </a:r>
                    </a:p>
                  </a:txBody>
                  <a:tcPr marL="9525" marR="9525" marT="9525" marB="0" anchor="b"/>
                </a:tc>
                <a:extLst>
                  <a:ext uri="{0D108BD9-81ED-4DB2-BD59-A6C34878D82A}">
                    <a16:rowId xmlns:a16="http://schemas.microsoft.com/office/drawing/2014/main" val="1443261931"/>
                  </a:ext>
                </a:extLst>
              </a:tr>
              <a:tr h="184063">
                <a:tc>
                  <a:txBody>
                    <a:bodyPr/>
                    <a:lstStyle/>
                    <a:p>
                      <a:pPr algn="l" fontAlgn="ctr"/>
                      <a:r>
                        <a:rPr lang="en-IN" sz="1100" b="0" i="0" u="none" strike="noStrike">
                          <a:solidFill>
                            <a:srgbClr val="000000"/>
                          </a:solidFill>
                          <a:effectLst/>
                          <a:latin typeface="Calibri" panose="020F0502020204030204" pitchFamily="34" charset="0"/>
                        </a:rPr>
                        <a:t>Axis Bank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3.05</a:t>
                      </a:r>
                    </a:p>
                  </a:txBody>
                  <a:tcPr marL="9525" marR="9525" marT="9525" marB="0" anchor="b"/>
                </a:tc>
                <a:extLst>
                  <a:ext uri="{0D108BD9-81ED-4DB2-BD59-A6C34878D82A}">
                    <a16:rowId xmlns:a16="http://schemas.microsoft.com/office/drawing/2014/main" val="3665445731"/>
                  </a:ext>
                </a:extLst>
              </a:tr>
              <a:tr h="184063">
                <a:tc>
                  <a:txBody>
                    <a:bodyPr/>
                    <a:lstStyle/>
                    <a:p>
                      <a:pPr algn="l" fontAlgn="ctr"/>
                      <a:r>
                        <a:rPr lang="en-IN" sz="1100" b="0" i="0" u="none" strike="noStrike">
                          <a:solidFill>
                            <a:srgbClr val="000000"/>
                          </a:solidFill>
                          <a:effectLst/>
                          <a:latin typeface="Calibri" panose="020F0502020204030204" pitchFamily="34" charset="0"/>
                        </a:rPr>
                        <a:t>Bharti Airtel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Telecom - Services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2.62</a:t>
                      </a:r>
                    </a:p>
                  </a:txBody>
                  <a:tcPr marL="9525" marR="9525" marT="9525" marB="0" anchor="b"/>
                </a:tc>
                <a:extLst>
                  <a:ext uri="{0D108BD9-81ED-4DB2-BD59-A6C34878D82A}">
                    <a16:rowId xmlns:a16="http://schemas.microsoft.com/office/drawing/2014/main" val="1468430740"/>
                  </a:ext>
                </a:extLst>
              </a:tr>
              <a:tr h="184063">
                <a:tc>
                  <a:txBody>
                    <a:bodyPr/>
                    <a:lstStyle/>
                    <a:p>
                      <a:pPr algn="l" fontAlgn="ctr"/>
                      <a:r>
                        <a:rPr lang="en-IN" sz="1100" b="0" i="0" u="none" strike="noStrike">
                          <a:solidFill>
                            <a:srgbClr val="000000"/>
                          </a:solidFill>
                          <a:effectLst/>
                          <a:latin typeface="Calibri" panose="020F0502020204030204" pitchFamily="34" charset="0"/>
                        </a:rPr>
                        <a:t>Bajaj Finance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2.44</a:t>
                      </a:r>
                    </a:p>
                  </a:txBody>
                  <a:tcPr marL="9525" marR="9525" marT="9525" marB="0" anchor="b"/>
                </a:tc>
                <a:extLst>
                  <a:ext uri="{0D108BD9-81ED-4DB2-BD59-A6C34878D82A}">
                    <a16:rowId xmlns:a16="http://schemas.microsoft.com/office/drawing/2014/main" val="2766829664"/>
                  </a:ext>
                </a:extLst>
              </a:tr>
              <a:tr h="184063">
                <a:tc>
                  <a:txBody>
                    <a:bodyPr/>
                    <a:lstStyle/>
                    <a:p>
                      <a:pPr algn="l" fontAlgn="ctr"/>
                      <a:r>
                        <a:rPr lang="en-IN" sz="1100" b="0" i="0" u="none" strike="noStrike">
                          <a:solidFill>
                            <a:srgbClr val="000000"/>
                          </a:solidFill>
                          <a:effectLst/>
                          <a:latin typeface="Calibri" panose="020F0502020204030204" pitchFamily="34" charset="0"/>
                        </a:rPr>
                        <a:t>Asian Paints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2.10</a:t>
                      </a:r>
                    </a:p>
                  </a:txBody>
                  <a:tcPr marL="9525" marR="9525" marT="9525" marB="0" anchor="b"/>
                </a:tc>
                <a:extLst>
                  <a:ext uri="{0D108BD9-81ED-4DB2-BD59-A6C34878D82A}">
                    <a16:rowId xmlns:a16="http://schemas.microsoft.com/office/drawing/2014/main" val="1179731861"/>
                  </a:ext>
                </a:extLst>
              </a:tr>
              <a:tr h="184063">
                <a:tc>
                  <a:txBody>
                    <a:bodyPr/>
                    <a:lstStyle/>
                    <a:p>
                      <a:pPr algn="l" fontAlgn="ctr"/>
                      <a:r>
                        <a:rPr lang="en-IN" sz="1100" b="0" i="0" u="none" strike="noStrike">
                          <a:solidFill>
                            <a:srgbClr val="000000"/>
                          </a:solidFill>
                          <a:effectLst/>
                          <a:latin typeface="Calibri" panose="020F0502020204030204" pitchFamily="34" charset="0"/>
                        </a:rPr>
                        <a:t>State Bank Of India</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2.06</a:t>
                      </a:r>
                    </a:p>
                  </a:txBody>
                  <a:tcPr marL="9525" marR="9525" marT="9525" marB="0" anchor="b"/>
                </a:tc>
                <a:extLst>
                  <a:ext uri="{0D108BD9-81ED-4DB2-BD59-A6C34878D82A}">
                    <a16:rowId xmlns:a16="http://schemas.microsoft.com/office/drawing/2014/main" val="3929190257"/>
                  </a:ext>
                </a:extLst>
              </a:tr>
              <a:tr h="184063">
                <a:tc>
                  <a:txBody>
                    <a:bodyPr/>
                    <a:lstStyle/>
                    <a:p>
                      <a:pPr algn="l" fontAlgn="ctr"/>
                      <a:r>
                        <a:rPr lang="en-IN" sz="1100" b="0" i="0" u="none" strike="noStrike">
                          <a:solidFill>
                            <a:srgbClr val="000000"/>
                          </a:solidFill>
                          <a:effectLst/>
                          <a:latin typeface="Calibri" panose="020F0502020204030204" pitchFamily="34" charset="0"/>
                        </a:rPr>
                        <a:t>Maruti Suzuki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1.89</a:t>
                      </a:r>
                    </a:p>
                  </a:txBody>
                  <a:tcPr marL="9525" marR="9525" marT="9525" marB="0" anchor="b"/>
                </a:tc>
                <a:extLst>
                  <a:ext uri="{0D108BD9-81ED-4DB2-BD59-A6C34878D82A}">
                    <a16:rowId xmlns:a16="http://schemas.microsoft.com/office/drawing/2014/main" val="3155638407"/>
                  </a:ext>
                </a:extLst>
              </a:tr>
              <a:tr h="184063">
                <a:tc>
                  <a:txBody>
                    <a:bodyPr/>
                    <a:lstStyle/>
                    <a:p>
                      <a:pPr algn="l" fontAlgn="ctr"/>
                      <a:r>
                        <a:rPr lang="en-IN" sz="1100" b="0" i="0" u="none" strike="noStrike">
                          <a:solidFill>
                            <a:srgbClr val="000000"/>
                          </a:solidFill>
                          <a:effectLst/>
                          <a:latin typeface="Calibri" panose="020F0502020204030204" pitchFamily="34" charset="0"/>
                        </a:rPr>
                        <a:t>Nestle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1.40</a:t>
                      </a:r>
                    </a:p>
                  </a:txBody>
                  <a:tcPr marL="9525" marR="9525" marT="9525" marB="0" anchor="b"/>
                </a:tc>
                <a:extLst>
                  <a:ext uri="{0D108BD9-81ED-4DB2-BD59-A6C34878D82A}">
                    <a16:rowId xmlns:a16="http://schemas.microsoft.com/office/drawing/2014/main" val="2590780871"/>
                  </a:ext>
                </a:extLst>
              </a:tr>
              <a:tr h="184063">
                <a:tc>
                  <a:txBody>
                    <a:bodyPr/>
                    <a:lstStyle/>
                    <a:p>
                      <a:pPr algn="l" fontAlgn="ctr"/>
                      <a:r>
                        <a:rPr lang="en-IN" sz="1100" b="0" i="0" u="none" strike="noStrike">
                          <a:solidFill>
                            <a:srgbClr val="000000"/>
                          </a:solidFill>
                          <a:effectLst/>
                          <a:latin typeface="Calibri" panose="020F0502020204030204" pitchFamily="34" charset="0"/>
                        </a:rPr>
                        <a:t>HCL Technologies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Software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1.35</a:t>
                      </a:r>
                    </a:p>
                  </a:txBody>
                  <a:tcPr marL="9525" marR="9525" marT="9525" marB="0" anchor="b"/>
                </a:tc>
                <a:extLst>
                  <a:ext uri="{0D108BD9-81ED-4DB2-BD59-A6C34878D82A}">
                    <a16:rowId xmlns:a16="http://schemas.microsoft.com/office/drawing/2014/main" val="4125988698"/>
                  </a:ext>
                </a:extLst>
              </a:tr>
              <a:tr h="184063">
                <a:tc>
                  <a:txBody>
                    <a:bodyPr/>
                    <a:lstStyle/>
                    <a:p>
                      <a:pPr algn="l" fontAlgn="ctr"/>
                      <a:r>
                        <a:rPr lang="en-IN" sz="1100" b="0" i="0" u="none" strike="noStrike">
                          <a:solidFill>
                            <a:srgbClr val="000000"/>
                          </a:solidFill>
                          <a:effectLst/>
                          <a:latin typeface="Calibri" panose="020F0502020204030204" pitchFamily="34" charset="0"/>
                        </a:rPr>
                        <a:t>Indusind Bank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1.19</a:t>
                      </a:r>
                    </a:p>
                  </a:txBody>
                  <a:tcPr marL="9525" marR="9525" marT="9525" marB="0" anchor="b"/>
                </a:tc>
                <a:extLst>
                  <a:ext uri="{0D108BD9-81ED-4DB2-BD59-A6C34878D82A}">
                    <a16:rowId xmlns:a16="http://schemas.microsoft.com/office/drawing/2014/main" val="3646735429"/>
                  </a:ext>
                </a:extLst>
              </a:tr>
              <a:tr h="184063">
                <a:tc>
                  <a:txBody>
                    <a:bodyPr/>
                    <a:lstStyle/>
                    <a:p>
                      <a:pPr algn="l" fontAlgn="ctr"/>
                      <a:r>
                        <a:rPr lang="en-IN" sz="1100" b="0" i="0" u="none" strike="noStrike">
                          <a:solidFill>
                            <a:srgbClr val="000000"/>
                          </a:solidFill>
                          <a:effectLst/>
                          <a:latin typeface="Calibri" panose="020F0502020204030204" pitchFamily="34" charset="0"/>
                        </a:rPr>
                        <a:t>Bajaj Finserv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Finance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1.13</a:t>
                      </a:r>
                    </a:p>
                  </a:txBody>
                  <a:tcPr marL="9525" marR="9525" marT="9525" marB="0" anchor="b"/>
                </a:tc>
                <a:extLst>
                  <a:ext uri="{0D108BD9-81ED-4DB2-BD59-A6C34878D82A}">
                    <a16:rowId xmlns:a16="http://schemas.microsoft.com/office/drawing/2014/main" val="406238644"/>
                  </a:ext>
                </a:extLst>
              </a:tr>
              <a:tr h="184063">
                <a:tc>
                  <a:txBody>
                    <a:bodyPr/>
                    <a:lstStyle/>
                    <a:p>
                      <a:pPr algn="l" fontAlgn="ctr"/>
                      <a:r>
                        <a:rPr lang="en-IN" sz="1100" b="0" i="0" u="none" strike="noStrike">
                          <a:solidFill>
                            <a:srgbClr val="000000"/>
                          </a:solidFill>
                          <a:effectLst/>
                          <a:latin typeface="Calibri" panose="020F0502020204030204" pitchFamily="34" charset="0"/>
                        </a:rPr>
                        <a:t>Titan Company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1.13</a:t>
                      </a:r>
                    </a:p>
                  </a:txBody>
                  <a:tcPr marL="9525" marR="9525" marT="9525" marB="0" anchor="b"/>
                </a:tc>
                <a:extLst>
                  <a:ext uri="{0D108BD9-81ED-4DB2-BD59-A6C34878D82A}">
                    <a16:rowId xmlns:a16="http://schemas.microsoft.com/office/drawing/2014/main" val="3949042204"/>
                  </a:ext>
                </a:extLst>
              </a:tr>
              <a:tr h="184063">
                <a:tc>
                  <a:txBody>
                    <a:bodyPr/>
                    <a:lstStyle/>
                    <a:p>
                      <a:pPr algn="l" fontAlgn="ctr"/>
                      <a:r>
                        <a:rPr lang="en-IN" sz="1100" b="0" i="0" u="none" strike="noStrike">
                          <a:solidFill>
                            <a:srgbClr val="000000"/>
                          </a:solidFill>
                          <a:effectLst/>
                          <a:latin typeface="Calibri" panose="020F0502020204030204" pitchFamily="34" charset="0"/>
                        </a:rPr>
                        <a:t>NTPC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Power</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1.06</a:t>
                      </a:r>
                    </a:p>
                  </a:txBody>
                  <a:tcPr marL="9525" marR="9525" marT="9525" marB="0" anchor="b"/>
                </a:tc>
                <a:extLst>
                  <a:ext uri="{0D108BD9-81ED-4DB2-BD59-A6C34878D82A}">
                    <a16:rowId xmlns:a16="http://schemas.microsoft.com/office/drawing/2014/main" val="1129207318"/>
                  </a:ext>
                </a:extLst>
              </a:tr>
              <a:tr h="184063">
                <a:tc>
                  <a:txBody>
                    <a:bodyPr/>
                    <a:lstStyle/>
                    <a:p>
                      <a:pPr algn="l" fontAlgn="ctr"/>
                      <a:r>
                        <a:rPr lang="en-IN" sz="1100" b="0" i="0" u="none" strike="noStrike">
                          <a:solidFill>
                            <a:srgbClr val="000000"/>
                          </a:solidFill>
                          <a:effectLst/>
                          <a:latin typeface="Calibri" panose="020F0502020204030204" pitchFamily="34" charset="0"/>
                        </a:rPr>
                        <a:t>Ultratech Cement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Cement</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1.04</a:t>
                      </a:r>
                    </a:p>
                  </a:txBody>
                  <a:tcPr marL="9525" marR="9525" marT="9525" marB="0" anchor="b"/>
                </a:tc>
                <a:extLst>
                  <a:ext uri="{0D108BD9-81ED-4DB2-BD59-A6C34878D82A}">
                    <a16:rowId xmlns:a16="http://schemas.microsoft.com/office/drawing/2014/main" val="3514385340"/>
                  </a:ext>
                </a:extLst>
              </a:tr>
              <a:tr h="184063">
                <a:tc>
                  <a:txBody>
                    <a:bodyPr/>
                    <a:lstStyle/>
                    <a:p>
                      <a:pPr algn="l" fontAlgn="ctr"/>
                      <a:r>
                        <a:rPr lang="en-IN" sz="1100" b="0" i="0" u="none" strike="noStrike">
                          <a:solidFill>
                            <a:srgbClr val="000000"/>
                          </a:solidFill>
                          <a:effectLst/>
                          <a:latin typeface="Calibri" panose="020F0502020204030204" pitchFamily="34" charset="0"/>
                        </a:rPr>
                        <a:t>Mahindra &amp; Mahindra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1.02</a:t>
                      </a:r>
                    </a:p>
                  </a:txBody>
                  <a:tcPr marL="9525" marR="9525" marT="9525" marB="0" anchor="b"/>
                </a:tc>
                <a:extLst>
                  <a:ext uri="{0D108BD9-81ED-4DB2-BD59-A6C34878D82A}">
                    <a16:rowId xmlns:a16="http://schemas.microsoft.com/office/drawing/2014/main" val="1296968238"/>
                  </a:ext>
                </a:extLst>
              </a:tr>
              <a:tr h="184063">
                <a:tc>
                  <a:txBody>
                    <a:bodyPr/>
                    <a:lstStyle/>
                    <a:p>
                      <a:pPr algn="l" fontAlgn="ctr"/>
                      <a:r>
                        <a:rPr lang="en-IN" sz="1100" b="0" i="0" u="none" strike="noStrike">
                          <a:solidFill>
                            <a:srgbClr val="000000"/>
                          </a:solidFill>
                          <a:effectLst/>
                          <a:latin typeface="Calibri" panose="020F0502020204030204" pitchFamily="34" charset="0"/>
                        </a:rPr>
                        <a:t>Tech Mahindra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Software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1.01</a:t>
                      </a:r>
                    </a:p>
                  </a:txBody>
                  <a:tcPr marL="9525" marR="9525" marT="9525" marB="0" anchor="b"/>
                </a:tc>
                <a:extLst>
                  <a:ext uri="{0D108BD9-81ED-4DB2-BD59-A6C34878D82A}">
                    <a16:rowId xmlns:a16="http://schemas.microsoft.com/office/drawing/2014/main" val="1617147408"/>
                  </a:ext>
                </a:extLst>
              </a:tr>
            </a:tbl>
          </a:graphicData>
        </a:graphic>
      </p:graphicFrame>
      <p:sp>
        <p:nvSpPr>
          <p:cNvPr id="4" name="TextBox 3">
            <a:extLst>
              <a:ext uri="{FF2B5EF4-FFF2-40B4-BE49-F238E27FC236}">
                <a16:creationId xmlns:a16="http://schemas.microsoft.com/office/drawing/2014/main" id="{138FD762-3303-490A-BFE2-793001BCA3B1}"/>
              </a:ext>
            </a:extLst>
          </p:cNvPr>
          <p:cNvSpPr txBox="1"/>
          <p:nvPr/>
        </p:nvSpPr>
        <p:spPr>
          <a:xfrm>
            <a:off x="801858" y="6474155"/>
            <a:ext cx="7301133" cy="261610"/>
          </a:xfrm>
          <a:prstGeom prst="rect">
            <a:avLst/>
          </a:prstGeom>
          <a:noFill/>
        </p:spPr>
        <p:txBody>
          <a:bodyPr wrap="square" rtlCol="0">
            <a:spAutoFit/>
          </a:bodyPr>
          <a:lstStyle/>
          <a:p>
            <a:r>
              <a:rPr lang="en-IN" sz="1100" dirty="0"/>
              <a:t>Source: NSE; Data as on March 12, 2020</a:t>
            </a:r>
          </a:p>
        </p:txBody>
      </p:sp>
      <p:graphicFrame>
        <p:nvGraphicFramePr>
          <p:cNvPr id="7" name="Table 6">
            <a:extLst>
              <a:ext uri="{FF2B5EF4-FFF2-40B4-BE49-F238E27FC236}">
                <a16:creationId xmlns:a16="http://schemas.microsoft.com/office/drawing/2014/main" id="{BAB9FC91-87ED-4265-AD15-A013B37ED583}"/>
              </a:ext>
            </a:extLst>
          </p:cNvPr>
          <p:cNvGraphicFramePr>
            <a:graphicFrameLocks noGrp="1"/>
          </p:cNvGraphicFramePr>
          <p:nvPr>
            <p:extLst>
              <p:ext uri="{D42A27DB-BD31-4B8C-83A1-F6EECF244321}">
                <p14:modId xmlns:p14="http://schemas.microsoft.com/office/powerpoint/2010/main" val="4155016184"/>
              </p:ext>
            </p:extLst>
          </p:nvPr>
        </p:nvGraphicFramePr>
        <p:xfrm>
          <a:off x="6096000" y="1308294"/>
          <a:ext cx="5355102" cy="4958219"/>
        </p:xfrm>
        <a:graphic>
          <a:graphicData uri="http://schemas.openxmlformats.org/drawingml/2006/table">
            <a:tbl>
              <a:tblPr firstRow="1" bandRow="1">
                <a:tableStyleId>{1FECB4D8-DB02-4DC6-A0A2-4F2EBAE1DC90}</a:tableStyleId>
              </a:tblPr>
              <a:tblGrid>
                <a:gridCol w="2768600">
                  <a:extLst>
                    <a:ext uri="{9D8B030D-6E8A-4147-A177-3AD203B41FA5}">
                      <a16:colId xmlns:a16="http://schemas.microsoft.com/office/drawing/2014/main" val="2782638934"/>
                    </a:ext>
                  </a:extLst>
                </a:gridCol>
                <a:gridCol w="1601763">
                  <a:extLst>
                    <a:ext uri="{9D8B030D-6E8A-4147-A177-3AD203B41FA5}">
                      <a16:colId xmlns:a16="http://schemas.microsoft.com/office/drawing/2014/main" val="2617936111"/>
                    </a:ext>
                  </a:extLst>
                </a:gridCol>
                <a:gridCol w="984739">
                  <a:extLst>
                    <a:ext uri="{9D8B030D-6E8A-4147-A177-3AD203B41FA5}">
                      <a16:colId xmlns:a16="http://schemas.microsoft.com/office/drawing/2014/main" val="3136627422"/>
                    </a:ext>
                  </a:extLst>
                </a:gridCol>
              </a:tblGrid>
              <a:tr h="176864">
                <a:tc>
                  <a:txBody>
                    <a:bodyPr/>
                    <a:lstStyle/>
                    <a:p>
                      <a:pPr algn="l" fontAlgn="b"/>
                      <a:r>
                        <a:rPr lang="en-IN" sz="1100" u="none" strike="noStrike" dirty="0" err="1">
                          <a:effectLst/>
                        </a:rPr>
                        <a:t>Security_name</a:t>
                      </a:r>
                      <a:endParaRPr lang="en-IN" sz="1100" b="0" i="0" u="none" strike="noStrike" dirty="0">
                        <a:solidFill>
                          <a:srgbClr val="000000"/>
                        </a:solidFill>
                        <a:effectLst/>
                        <a:latin typeface="Calibri" panose="020F0502020204030204" pitchFamily="34" charset="0"/>
                      </a:endParaRPr>
                    </a:p>
                  </a:txBody>
                  <a:tcPr marL="8005" marR="8005" marT="8005" marB="0" anchor="b"/>
                </a:tc>
                <a:tc>
                  <a:txBody>
                    <a:bodyPr/>
                    <a:lstStyle/>
                    <a:p>
                      <a:pPr algn="l" fontAlgn="b"/>
                      <a:r>
                        <a:rPr lang="en-IN" sz="1100" u="none" strike="noStrike" dirty="0">
                          <a:effectLst/>
                        </a:rPr>
                        <a:t>Industry</a:t>
                      </a:r>
                      <a:endParaRPr lang="en-IN" sz="1100" b="0" i="0" u="none" strike="noStrike" dirty="0">
                        <a:solidFill>
                          <a:srgbClr val="000000"/>
                        </a:solidFill>
                        <a:effectLst/>
                        <a:latin typeface="Calibri" panose="020F0502020204030204" pitchFamily="34" charset="0"/>
                      </a:endParaRPr>
                    </a:p>
                  </a:txBody>
                  <a:tcPr marL="8005" marR="8005" marT="8005" marB="0" anchor="b"/>
                </a:tc>
                <a:tc>
                  <a:txBody>
                    <a:bodyPr/>
                    <a:lstStyle/>
                    <a:p>
                      <a:pPr algn="ctr" fontAlgn="b"/>
                      <a:r>
                        <a:rPr lang="en-IN" sz="1100" u="none" strike="noStrike" dirty="0">
                          <a:effectLst/>
                        </a:rPr>
                        <a:t>Weightage (%)</a:t>
                      </a:r>
                      <a:endParaRPr lang="en-IN" sz="1100" b="0" i="0" u="none" strike="noStrike" dirty="0">
                        <a:solidFill>
                          <a:srgbClr val="000000"/>
                        </a:solidFill>
                        <a:effectLst/>
                        <a:latin typeface="Calibri" panose="020F0502020204030204" pitchFamily="34" charset="0"/>
                      </a:endParaRPr>
                    </a:p>
                  </a:txBody>
                  <a:tcPr marL="8005" marR="8005" marT="8005" marB="0" anchor="b"/>
                </a:tc>
                <a:extLst>
                  <a:ext uri="{0D108BD9-81ED-4DB2-BD59-A6C34878D82A}">
                    <a16:rowId xmlns:a16="http://schemas.microsoft.com/office/drawing/2014/main" val="4105418857"/>
                  </a:ext>
                </a:extLst>
              </a:tr>
              <a:tr h="178394">
                <a:tc>
                  <a:txBody>
                    <a:bodyPr/>
                    <a:lstStyle/>
                    <a:p>
                      <a:pPr algn="l" fontAlgn="ctr"/>
                      <a:r>
                        <a:rPr lang="en-IN" sz="1100" b="0" i="0" u="none" strike="noStrike">
                          <a:solidFill>
                            <a:srgbClr val="000000"/>
                          </a:solidFill>
                          <a:effectLst/>
                          <a:latin typeface="Calibri" panose="020F0502020204030204" pitchFamily="34" charset="0"/>
                        </a:rPr>
                        <a:t>Power Grid Corporation Of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Power</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0.99</a:t>
                      </a:r>
                    </a:p>
                  </a:txBody>
                  <a:tcPr marL="9525" marR="9525" marT="9525" marB="0" anchor="b"/>
                </a:tc>
                <a:extLst>
                  <a:ext uri="{0D108BD9-81ED-4DB2-BD59-A6C34878D82A}">
                    <a16:rowId xmlns:a16="http://schemas.microsoft.com/office/drawing/2014/main" val="2812673403"/>
                  </a:ext>
                </a:extLst>
              </a:tr>
              <a:tr h="178394">
                <a:tc>
                  <a:txBody>
                    <a:bodyPr/>
                    <a:lstStyle/>
                    <a:p>
                      <a:pPr algn="l" fontAlgn="ctr"/>
                      <a:r>
                        <a:rPr lang="en-IN" sz="1100" b="0" i="0" u="none" strike="noStrike">
                          <a:solidFill>
                            <a:srgbClr val="000000"/>
                          </a:solidFill>
                          <a:effectLst/>
                          <a:latin typeface="Calibri" panose="020F0502020204030204" pitchFamily="34" charset="0"/>
                        </a:rPr>
                        <a:t>Sun Pharmaceutical Industries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0.97</a:t>
                      </a:r>
                    </a:p>
                  </a:txBody>
                  <a:tcPr marL="9525" marR="9525" marT="9525" marB="0" anchor="b"/>
                </a:tc>
                <a:extLst>
                  <a:ext uri="{0D108BD9-81ED-4DB2-BD59-A6C34878D82A}">
                    <a16:rowId xmlns:a16="http://schemas.microsoft.com/office/drawing/2014/main" val="1892979579"/>
                  </a:ext>
                </a:extLst>
              </a:tr>
              <a:tr h="178394">
                <a:tc>
                  <a:txBody>
                    <a:bodyPr/>
                    <a:lstStyle/>
                    <a:p>
                      <a:pPr algn="l" fontAlgn="ctr"/>
                      <a:r>
                        <a:rPr lang="en-IN" sz="1100" b="0" i="0" u="none" strike="noStrike">
                          <a:solidFill>
                            <a:srgbClr val="000000"/>
                          </a:solidFill>
                          <a:effectLst/>
                          <a:latin typeface="Calibri" panose="020F0502020204030204" pitchFamily="34" charset="0"/>
                        </a:rPr>
                        <a:t>Dr. Reddy's Laboratories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0.87</a:t>
                      </a:r>
                    </a:p>
                  </a:txBody>
                  <a:tcPr marL="9525" marR="9525" marT="9525" marB="0" anchor="b"/>
                </a:tc>
                <a:extLst>
                  <a:ext uri="{0D108BD9-81ED-4DB2-BD59-A6C34878D82A}">
                    <a16:rowId xmlns:a16="http://schemas.microsoft.com/office/drawing/2014/main" val="4096875213"/>
                  </a:ext>
                </a:extLst>
              </a:tr>
              <a:tr h="178394">
                <a:tc>
                  <a:txBody>
                    <a:bodyPr/>
                    <a:lstStyle/>
                    <a:p>
                      <a:pPr algn="l" fontAlgn="ctr"/>
                      <a:r>
                        <a:rPr lang="en-IN" sz="1100" b="0" i="0" u="none" strike="noStrike">
                          <a:solidFill>
                            <a:srgbClr val="000000"/>
                          </a:solidFill>
                          <a:effectLst/>
                          <a:latin typeface="Calibri" panose="020F0502020204030204" pitchFamily="34" charset="0"/>
                        </a:rPr>
                        <a:t>Britannia Industries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Consumer Non Durables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0.84</a:t>
                      </a:r>
                    </a:p>
                  </a:txBody>
                  <a:tcPr marL="9525" marR="9525" marT="9525" marB="0" anchor="b"/>
                </a:tc>
                <a:extLst>
                  <a:ext uri="{0D108BD9-81ED-4DB2-BD59-A6C34878D82A}">
                    <a16:rowId xmlns:a16="http://schemas.microsoft.com/office/drawing/2014/main" val="2576117510"/>
                  </a:ext>
                </a:extLst>
              </a:tr>
              <a:tr h="178394">
                <a:tc>
                  <a:txBody>
                    <a:bodyPr/>
                    <a:lstStyle/>
                    <a:p>
                      <a:pPr algn="l" fontAlgn="ctr"/>
                      <a:r>
                        <a:rPr lang="en-IN" sz="1100" b="0" i="0" u="none" strike="noStrike">
                          <a:solidFill>
                            <a:srgbClr val="000000"/>
                          </a:solidFill>
                          <a:effectLst/>
                          <a:latin typeface="Calibri" panose="020F0502020204030204" pitchFamily="34" charset="0"/>
                        </a:rPr>
                        <a:t>Bajaj Auto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0.77</a:t>
                      </a:r>
                    </a:p>
                  </a:txBody>
                  <a:tcPr marL="9525" marR="9525" marT="9525" marB="0" anchor="b"/>
                </a:tc>
                <a:extLst>
                  <a:ext uri="{0D108BD9-81ED-4DB2-BD59-A6C34878D82A}">
                    <a16:rowId xmlns:a16="http://schemas.microsoft.com/office/drawing/2014/main" val="759180869"/>
                  </a:ext>
                </a:extLst>
              </a:tr>
              <a:tr h="178394">
                <a:tc>
                  <a:txBody>
                    <a:bodyPr/>
                    <a:lstStyle/>
                    <a:p>
                      <a:pPr algn="l" fontAlgn="ctr"/>
                      <a:r>
                        <a:rPr lang="en-IN" sz="1100" b="0" i="0" u="none" strike="noStrike" dirty="0">
                          <a:solidFill>
                            <a:srgbClr val="000000"/>
                          </a:solidFill>
                          <a:effectLst/>
                          <a:latin typeface="Calibri" panose="020F0502020204030204" pitchFamily="34" charset="0"/>
                        </a:rPr>
                        <a:t>Wipro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Software</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0.75</a:t>
                      </a:r>
                    </a:p>
                  </a:txBody>
                  <a:tcPr marL="9525" marR="9525" marT="9525" marB="0" anchor="b"/>
                </a:tc>
                <a:extLst>
                  <a:ext uri="{0D108BD9-81ED-4DB2-BD59-A6C34878D82A}">
                    <a16:rowId xmlns:a16="http://schemas.microsoft.com/office/drawing/2014/main" val="3955314979"/>
                  </a:ext>
                </a:extLst>
              </a:tr>
              <a:tr h="178394">
                <a:tc>
                  <a:txBody>
                    <a:bodyPr/>
                    <a:lstStyle/>
                    <a:p>
                      <a:pPr algn="l" fontAlgn="ctr"/>
                      <a:r>
                        <a:rPr lang="en-IN" sz="1100" b="0" i="0" u="none" strike="noStrike">
                          <a:solidFill>
                            <a:srgbClr val="000000"/>
                          </a:solidFill>
                          <a:effectLst/>
                          <a:latin typeface="Calibri" panose="020F0502020204030204" pitchFamily="34" charset="0"/>
                        </a:rPr>
                        <a:t>Coal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Minerals/Mining</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0.74</a:t>
                      </a:r>
                    </a:p>
                  </a:txBody>
                  <a:tcPr marL="9525" marR="9525" marT="9525" marB="0" anchor="b"/>
                </a:tc>
                <a:extLst>
                  <a:ext uri="{0D108BD9-81ED-4DB2-BD59-A6C34878D82A}">
                    <a16:rowId xmlns:a16="http://schemas.microsoft.com/office/drawing/2014/main" val="73708840"/>
                  </a:ext>
                </a:extLst>
              </a:tr>
              <a:tr h="178394">
                <a:tc>
                  <a:txBody>
                    <a:bodyPr/>
                    <a:lstStyle/>
                    <a:p>
                      <a:pPr algn="l" fontAlgn="ctr"/>
                      <a:r>
                        <a:rPr lang="en-IN" sz="1100" b="0" i="0" u="none" strike="noStrike">
                          <a:solidFill>
                            <a:srgbClr val="000000"/>
                          </a:solidFill>
                          <a:effectLst/>
                          <a:latin typeface="Calibri" panose="020F0502020204030204" pitchFamily="34" charset="0"/>
                        </a:rPr>
                        <a:t>Bharat Petroleum Corporation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Petroleum Products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0.70</a:t>
                      </a:r>
                    </a:p>
                  </a:txBody>
                  <a:tcPr marL="9525" marR="9525" marT="9525" marB="0" anchor="b"/>
                </a:tc>
                <a:extLst>
                  <a:ext uri="{0D108BD9-81ED-4DB2-BD59-A6C34878D82A}">
                    <a16:rowId xmlns:a16="http://schemas.microsoft.com/office/drawing/2014/main" val="1842125007"/>
                  </a:ext>
                </a:extLst>
              </a:tr>
              <a:tr h="178394">
                <a:tc>
                  <a:txBody>
                    <a:bodyPr/>
                    <a:lstStyle/>
                    <a:p>
                      <a:pPr algn="l" fontAlgn="ctr"/>
                      <a:r>
                        <a:rPr lang="en-IN" sz="1100" b="0" i="0" u="none" strike="noStrike">
                          <a:solidFill>
                            <a:srgbClr val="000000"/>
                          </a:solidFill>
                          <a:effectLst/>
                          <a:latin typeface="Calibri" panose="020F0502020204030204" pitchFamily="34" charset="0"/>
                        </a:rPr>
                        <a:t>Hero Motocorp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0.62</a:t>
                      </a:r>
                    </a:p>
                  </a:txBody>
                  <a:tcPr marL="9525" marR="9525" marT="9525" marB="0" anchor="b"/>
                </a:tc>
                <a:extLst>
                  <a:ext uri="{0D108BD9-81ED-4DB2-BD59-A6C34878D82A}">
                    <a16:rowId xmlns:a16="http://schemas.microsoft.com/office/drawing/2014/main" val="2124423725"/>
                  </a:ext>
                </a:extLst>
              </a:tr>
              <a:tr h="178394">
                <a:tc>
                  <a:txBody>
                    <a:bodyPr/>
                    <a:lstStyle/>
                    <a:p>
                      <a:pPr algn="l" fontAlgn="ctr"/>
                      <a:r>
                        <a:rPr lang="en-IN" sz="1100" b="0" i="0" u="none" strike="noStrike">
                          <a:solidFill>
                            <a:srgbClr val="000000"/>
                          </a:solidFill>
                          <a:effectLst/>
                          <a:latin typeface="Calibri" panose="020F0502020204030204" pitchFamily="34" charset="0"/>
                        </a:rPr>
                        <a:t>UPL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Pesticides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0.62</a:t>
                      </a:r>
                    </a:p>
                  </a:txBody>
                  <a:tcPr marL="9525" marR="9525" marT="9525" marB="0" anchor="b"/>
                </a:tc>
                <a:extLst>
                  <a:ext uri="{0D108BD9-81ED-4DB2-BD59-A6C34878D82A}">
                    <a16:rowId xmlns:a16="http://schemas.microsoft.com/office/drawing/2014/main" val="1713230830"/>
                  </a:ext>
                </a:extLst>
              </a:tr>
              <a:tr h="178394">
                <a:tc>
                  <a:txBody>
                    <a:bodyPr/>
                    <a:lstStyle/>
                    <a:p>
                      <a:pPr algn="l" fontAlgn="ctr"/>
                      <a:r>
                        <a:rPr lang="en-IN" sz="1100" b="0" i="0" u="none" strike="noStrike">
                          <a:solidFill>
                            <a:srgbClr val="000000"/>
                          </a:solidFill>
                          <a:effectLst/>
                          <a:latin typeface="Calibri" panose="020F0502020204030204" pitchFamily="34" charset="0"/>
                        </a:rPr>
                        <a:t>Eicher Motors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0.59</a:t>
                      </a:r>
                    </a:p>
                  </a:txBody>
                  <a:tcPr marL="9525" marR="9525" marT="9525" marB="0" anchor="b"/>
                </a:tc>
                <a:extLst>
                  <a:ext uri="{0D108BD9-81ED-4DB2-BD59-A6C34878D82A}">
                    <a16:rowId xmlns:a16="http://schemas.microsoft.com/office/drawing/2014/main" val="1965947127"/>
                  </a:ext>
                </a:extLst>
              </a:tr>
              <a:tr h="178394">
                <a:tc>
                  <a:txBody>
                    <a:bodyPr/>
                    <a:lstStyle/>
                    <a:p>
                      <a:pPr algn="l" fontAlgn="ctr"/>
                      <a:r>
                        <a:rPr lang="en-IN" sz="1100" b="0" i="0" u="none" strike="noStrike">
                          <a:solidFill>
                            <a:srgbClr val="000000"/>
                          </a:solidFill>
                          <a:effectLst/>
                          <a:latin typeface="Calibri" panose="020F0502020204030204" pitchFamily="34" charset="0"/>
                        </a:rPr>
                        <a:t>Indian Oil Corporation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Petroleum Products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0.56</a:t>
                      </a:r>
                    </a:p>
                  </a:txBody>
                  <a:tcPr marL="9525" marR="9525" marT="9525" marB="0" anchor="b"/>
                </a:tc>
                <a:extLst>
                  <a:ext uri="{0D108BD9-81ED-4DB2-BD59-A6C34878D82A}">
                    <a16:rowId xmlns:a16="http://schemas.microsoft.com/office/drawing/2014/main" val="3069905715"/>
                  </a:ext>
                </a:extLst>
              </a:tr>
              <a:tr h="178394">
                <a:tc>
                  <a:txBody>
                    <a:bodyPr/>
                    <a:lstStyle/>
                    <a:p>
                      <a:pPr algn="l" fontAlgn="ctr"/>
                      <a:r>
                        <a:rPr lang="en-IN" sz="1100" b="0" i="0" u="none" strike="noStrike">
                          <a:solidFill>
                            <a:srgbClr val="000000"/>
                          </a:solidFill>
                          <a:effectLst/>
                          <a:latin typeface="Calibri" panose="020F0502020204030204" pitchFamily="34" charset="0"/>
                        </a:rPr>
                        <a:t>Adani Ports And Special Economic Zone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Transportation</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0.56</a:t>
                      </a:r>
                    </a:p>
                  </a:txBody>
                  <a:tcPr marL="9525" marR="9525" marT="9525" marB="0" anchor="b"/>
                </a:tc>
                <a:extLst>
                  <a:ext uri="{0D108BD9-81ED-4DB2-BD59-A6C34878D82A}">
                    <a16:rowId xmlns:a16="http://schemas.microsoft.com/office/drawing/2014/main" val="874107636"/>
                  </a:ext>
                </a:extLst>
              </a:tr>
              <a:tr h="178394">
                <a:tc>
                  <a:txBody>
                    <a:bodyPr/>
                    <a:lstStyle/>
                    <a:p>
                      <a:pPr algn="l" fontAlgn="ctr"/>
                      <a:r>
                        <a:rPr lang="en-IN" sz="1100" b="0" i="0" u="none" strike="noStrike">
                          <a:solidFill>
                            <a:srgbClr val="000000"/>
                          </a:solidFill>
                          <a:effectLst/>
                          <a:latin typeface="Calibri" panose="020F0502020204030204" pitchFamily="34" charset="0"/>
                        </a:rPr>
                        <a:t>Grasim Industries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Cement</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0.56</a:t>
                      </a:r>
                    </a:p>
                  </a:txBody>
                  <a:tcPr marL="9525" marR="9525" marT="9525" marB="0" anchor="b"/>
                </a:tc>
                <a:extLst>
                  <a:ext uri="{0D108BD9-81ED-4DB2-BD59-A6C34878D82A}">
                    <a16:rowId xmlns:a16="http://schemas.microsoft.com/office/drawing/2014/main" val="2990222920"/>
                  </a:ext>
                </a:extLst>
              </a:tr>
              <a:tr h="178394">
                <a:tc>
                  <a:txBody>
                    <a:bodyPr/>
                    <a:lstStyle/>
                    <a:p>
                      <a:pPr algn="l" fontAlgn="ctr"/>
                      <a:r>
                        <a:rPr lang="en-IN" sz="1100" b="0" i="0" u="none" strike="noStrike">
                          <a:solidFill>
                            <a:srgbClr val="000000"/>
                          </a:solidFill>
                          <a:effectLst/>
                          <a:latin typeface="Calibri" panose="020F0502020204030204" pitchFamily="34" charset="0"/>
                        </a:rPr>
                        <a:t>Tata Steel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Ferrous Metals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0.55</a:t>
                      </a:r>
                    </a:p>
                  </a:txBody>
                  <a:tcPr marL="9525" marR="9525" marT="9525" marB="0" anchor="b"/>
                </a:tc>
                <a:extLst>
                  <a:ext uri="{0D108BD9-81ED-4DB2-BD59-A6C34878D82A}">
                    <a16:rowId xmlns:a16="http://schemas.microsoft.com/office/drawing/2014/main" val="1381587767"/>
                  </a:ext>
                </a:extLst>
              </a:tr>
              <a:tr h="178394">
                <a:tc>
                  <a:txBody>
                    <a:bodyPr/>
                    <a:lstStyle/>
                    <a:p>
                      <a:pPr algn="l" fontAlgn="ctr"/>
                      <a:r>
                        <a:rPr lang="en-IN" sz="1100" b="0" i="0" u="none" strike="noStrike">
                          <a:solidFill>
                            <a:srgbClr val="000000"/>
                          </a:solidFill>
                          <a:effectLst/>
                          <a:latin typeface="Calibri" panose="020F0502020204030204" pitchFamily="34" charset="0"/>
                        </a:rPr>
                        <a:t>Oil &amp; Natural Gas Corporation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Oil</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0.54</a:t>
                      </a:r>
                    </a:p>
                  </a:txBody>
                  <a:tcPr marL="9525" marR="9525" marT="9525" marB="0" anchor="b"/>
                </a:tc>
                <a:extLst>
                  <a:ext uri="{0D108BD9-81ED-4DB2-BD59-A6C34878D82A}">
                    <a16:rowId xmlns:a16="http://schemas.microsoft.com/office/drawing/2014/main" val="1535885154"/>
                  </a:ext>
                </a:extLst>
              </a:tr>
              <a:tr h="178394">
                <a:tc>
                  <a:txBody>
                    <a:bodyPr/>
                    <a:lstStyle/>
                    <a:p>
                      <a:pPr algn="l" fontAlgn="ctr"/>
                      <a:r>
                        <a:rPr lang="en-IN" sz="1100" b="0" i="0" u="none" strike="noStrike">
                          <a:solidFill>
                            <a:srgbClr val="000000"/>
                          </a:solidFill>
                          <a:effectLst/>
                          <a:latin typeface="Calibri" panose="020F0502020204030204" pitchFamily="34" charset="0"/>
                        </a:rPr>
                        <a:t>JSW Steel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Ferrous Metals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0.52</a:t>
                      </a:r>
                    </a:p>
                  </a:txBody>
                  <a:tcPr marL="9525" marR="9525" marT="9525" marB="0" anchor="b"/>
                </a:tc>
                <a:extLst>
                  <a:ext uri="{0D108BD9-81ED-4DB2-BD59-A6C34878D82A}">
                    <a16:rowId xmlns:a16="http://schemas.microsoft.com/office/drawing/2014/main" val="401559995"/>
                  </a:ext>
                </a:extLst>
              </a:tr>
              <a:tr h="178394">
                <a:tc>
                  <a:txBody>
                    <a:bodyPr/>
                    <a:lstStyle/>
                    <a:p>
                      <a:pPr algn="l" fontAlgn="ctr"/>
                      <a:r>
                        <a:rPr lang="en-IN" sz="1100" b="0" i="0" u="none" strike="noStrike">
                          <a:solidFill>
                            <a:srgbClr val="000000"/>
                          </a:solidFill>
                          <a:effectLst/>
                          <a:latin typeface="Calibri" panose="020F0502020204030204" pitchFamily="34" charset="0"/>
                        </a:rPr>
                        <a:t>Cipla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Pharmaceuticals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0.51</a:t>
                      </a:r>
                    </a:p>
                  </a:txBody>
                  <a:tcPr marL="9525" marR="9525" marT="9525" marB="0" anchor="b"/>
                </a:tc>
                <a:extLst>
                  <a:ext uri="{0D108BD9-81ED-4DB2-BD59-A6C34878D82A}">
                    <a16:rowId xmlns:a16="http://schemas.microsoft.com/office/drawing/2014/main" val="400753304"/>
                  </a:ext>
                </a:extLst>
              </a:tr>
              <a:tr h="347198">
                <a:tc>
                  <a:txBody>
                    <a:bodyPr/>
                    <a:lstStyle/>
                    <a:p>
                      <a:pPr algn="l" fontAlgn="ctr"/>
                      <a:r>
                        <a:rPr lang="en-IN" sz="1100" b="0" i="0" u="none" strike="noStrike">
                          <a:solidFill>
                            <a:srgbClr val="000000"/>
                          </a:solidFill>
                          <a:effectLst/>
                          <a:latin typeface="Calibri" panose="020F0502020204030204" pitchFamily="34" charset="0"/>
                        </a:rPr>
                        <a:t>Bharti Infratel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Telecom -  Equipment &amp; Accessories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0.47</a:t>
                      </a:r>
                    </a:p>
                  </a:txBody>
                  <a:tcPr marL="9525" marR="9525" marT="9525" marB="0" anchor="b"/>
                </a:tc>
                <a:extLst>
                  <a:ext uri="{0D108BD9-81ED-4DB2-BD59-A6C34878D82A}">
                    <a16:rowId xmlns:a16="http://schemas.microsoft.com/office/drawing/2014/main" val="41054199"/>
                  </a:ext>
                </a:extLst>
              </a:tr>
              <a:tr h="178394">
                <a:tc>
                  <a:txBody>
                    <a:bodyPr/>
                    <a:lstStyle/>
                    <a:p>
                      <a:pPr algn="l" fontAlgn="ctr"/>
                      <a:r>
                        <a:rPr lang="en-IN" sz="1100" b="0" i="0" u="none" strike="noStrike">
                          <a:solidFill>
                            <a:srgbClr val="000000"/>
                          </a:solidFill>
                          <a:effectLst/>
                          <a:latin typeface="Calibri" panose="020F0502020204030204" pitchFamily="34" charset="0"/>
                        </a:rPr>
                        <a:t>Hindalco Industries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Non - Ferrous Metals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0.44</a:t>
                      </a:r>
                    </a:p>
                  </a:txBody>
                  <a:tcPr marL="9525" marR="9525" marT="9525" marB="0" anchor="b"/>
                </a:tc>
                <a:extLst>
                  <a:ext uri="{0D108BD9-81ED-4DB2-BD59-A6C34878D82A}">
                    <a16:rowId xmlns:a16="http://schemas.microsoft.com/office/drawing/2014/main" val="4242072918"/>
                  </a:ext>
                </a:extLst>
              </a:tr>
              <a:tr h="178394">
                <a:tc>
                  <a:txBody>
                    <a:bodyPr/>
                    <a:lstStyle/>
                    <a:p>
                      <a:pPr algn="l" fontAlgn="ctr"/>
                      <a:r>
                        <a:rPr lang="en-IN" sz="1100" b="0" i="0" u="none" strike="noStrike">
                          <a:solidFill>
                            <a:srgbClr val="000000"/>
                          </a:solidFill>
                          <a:effectLst/>
                          <a:latin typeface="Calibri" panose="020F0502020204030204" pitchFamily="34" charset="0"/>
                        </a:rPr>
                        <a:t>Tata Motors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Auto</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0.40</a:t>
                      </a:r>
                    </a:p>
                  </a:txBody>
                  <a:tcPr marL="9525" marR="9525" marT="9525" marB="0" anchor="b"/>
                </a:tc>
                <a:extLst>
                  <a:ext uri="{0D108BD9-81ED-4DB2-BD59-A6C34878D82A}">
                    <a16:rowId xmlns:a16="http://schemas.microsoft.com/office/drawing/2014/main" val="2478402134"/>
                  </a:ext>
                </a:extLst>
              </a:tr>
              <a:tr h="178394">
                <a:tc>
                  <a:txBody>
                    <a:bodyPr/>
                    <a:lstStyle/>
                    <a:p>
                      <a:pPr algn="l" fontAlgn="ctr"/>
                      <a:r>
                        <a:rPr lang="en-IN" sz="1100" b="0" i="0" u="none" strike="noStrike">
                          <a:solidFill>
                            <a:srgbClr val="000000"/>
                          </a:solidFill>
                          <a:effectLst/>
                          <a:latin typeface="Calibri" panose="020F0502020204030204" pitchFamily="34" charset="0"/>
                        </a:rPr>
                        <a:t>Gail (India)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Gas</a:t>
                      </a:r>
                    </a:p>
                  </a:txBody>
                  <a:tcPr marL="9525" marR="9525" marT="9525" marB="0" anchor="ctr"/>
                </a:tc>
                <a:tc>
                  <a:txBody>
                    <a:bodyPr/>
                    <a:lstStyle/>
                    <a:p>
                      <a:pPr algn="ctr" fontAlgn="b"/>
                      <a:r>
                        <a:rPr lang="en-IN" sz="1100" b="0" i="0" u="none" strike="noStrike">
                          <a:solidFill>
                            <a:srgbClr val="000000"/>
                          </a:solidFill>
                          <a:effectLst/>
                          <a:latin typeface="Calibri" panose="020F0502020204030204" pitchFamily="34" charset="0"/>
                        </a:rPr>
                        <a:t>0.37</a:t>
                      </a:r>
                    </a:p>
                  </a:txBody>
                  <a:tcPr marL="9525" marR="9525" marT="9525" marB="0" anchor="b"/>
                </a:tc>
                <a:extLst>
                  <a:ext uri="{0D108BD9-81ED-4DB2-BD59-A6C34878D82A}">
                    <a16:rowId xmlns:a16="http://schemas.microsoft.com/office/drawing/2014/main" val="1291639993"/>
                  </a:ext>
                </a:extLst>
              </a:tr>
              <a:tr h="331095">
                <a:tc>
                  <a:txBody>
                    <a:bodyPr/>
                    <a:lstStyle/>
                    <a:p>
                      <a:pPr algn="l" fontAlgn="ctr"/>
                      <a:r>
                        <a:rPr lang="en-IN" sz="1100" b="0" i="0" u="none" strike="noStrike">
                          <a:solidFill>
                            <a:srgbClr val="000000"/>
                          </a:solidFill>
                          <a:effectLst/>
                          <a:latin typeface="Calibri" panose="020F0502020204030204" pitchFamily="34" charset="0"/>
                        </a:rPr>
                        <a:t>Vedanta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Non - Ferrous Metals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0.37</a:t>
                      </a:r>
                    </a:p>
                  </a:txBody>
                  <a:tcPr marL="9525" marR="9525" marT="9525" marB="0" anchor="b"/>
                </a:tc>
                <a:extLst>
                  <a:ext uri="{0D108BD9-81ED-4DB2-BD59-A6C34878D82A}">
                    <a16:rowId xmlns:a16="http://schemas.microsoft.com/office/drawing/2014/main" val="3757832372"/>
                  </a:ext>
                </a:extLst>
              </a:tr>
              <a:tr h="178394">
                <a:tc>
                  <a:txBody>
                    <a:bodyPr/>
                    <a:lstStyle/>
                    <a:p>
                      <a:pPr algn="l" fontAlgn="ctr"/>
                      <a:r>
                        <a:rPr lang="en-IN" sz="1100" b="0" i="0" u="none" strike="noStrike">
                          <a:solidFill>
                            <a:srgbClr val="000000"/>
                          </a:solidFill>
                          <a:effectLst/>
                          <a:latin typeface="Calibri" panose="020F0502020204030204" pitchFamily="34" charset="0"/>
                        </a:rPr>
                        <a:t>Zee Entertainment Enterprises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Media &amp; Entertainment</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0.36</a:t>
                      </a:r>
                    </a:p>
                  </a:txBody>
                  <a:tcPr marL="9525" marR="9525" marT="9525" marB="0" anchor="b"/>
                </a:tc>
                <a:extLst>
                  <a:ext uri="{0D108BD9-81ED-4DB2-BD59-A6C34878D82A}">
                    <a16:rowId xmlns:a16="http://schemas.microsoft.com/office/drawing/2014/main" val="2804706000"/>
                  </a:ext>
                </a:extLst>
              </a:tr>
              <a:tr h="178394">
                <a:tc>
                  <a:txBody>
                    <a:bodyPr/>
                    <a:lstStyle/>
                    <a:p>
                      <a:pPr algn="l" fontAlgn="ctr"/>
                      <a:r>
                        <a:rPr lang="en-IN" sz="1100" b="0" i="0" u="none" strike="noStrike">
                          <a:solidFill>
                            <a:srgbClr val="000000"/>
                          </a:solidFill>
                          <a:effectLst/>
                          <a:latin typeface="Calibri" panose="020F0502020204030204" pitchFamily="34" charset="0"/>
                        </a:rPr>
                        <a:t>Yes Bank Ltd.</a:t>
                      </a:r>
                    </a:p>
                  </a:txBody>
                  <a:tcPr marL="9525" marR="9525" marT="9525" marB="0" anchor="ctr"/>
                </a:tc>
                <a:tc>
                  <a:txBody>
                    <a:bodyPr/>
                    <a:lstStyle/>
                    <a:p>
                      <a:pPr algn="l" fontAlgn="ctr"/>
                      <a:r>
                        <a:rPr lang="en-IN" sz="1100" b="0" i="0" u="none" strike="noStrike">
                          <a:solidFill>
                            <a:srgbClr val="000000"/>
                          </a:solidFill>
                          <a:effectLst/>
                          <a:latin typeface="Calibri" panose="020F0502020204030204" pitchFamily="34" charset="0"/>
                        </a:rPr>
                        <a:t>Banks</a:t>
                      </a:r>
                    </a:p>
                  </a:txBody>
                  <a:tcPr marL="9525" marR="9525" marT="9525" marB="0" anchor="ctr"/>
                </a:tc>
                <a:tc>
                  <a:txBody>
                    <a:bodyPr/>
                    <a:lstStyle/>
                    <a:p>
                      <a:pPr algn="ctr" fontAlgn="b"/>
                      <a:r>
                        <a:rPr lang="en-IN" sz="1100" b="0" i="0" u="none" strike="noStrike" dirty="0">
                          <a:solidFill>
                            <a:srgbClr val="000000"/>
                          </a:solidFill>
                          <a:effectLst/>
                          <a:latin typeface="Calibri" panose="020F0502020204030204" pitchFamily="34" charset="0"/>
                        </a:rPr>
                        <a:t>0.14</a:t>
                      </a:r>
                    </a:p>
                  </a:txBody>
                  <a:tcPr marL="9525" marR="9525" marT="9525" marB="0" anchor="b"/>
                </a:tc>
                <a:extLst>
                  <a:ext uri="{0D108BD9-81ED-4DB2-BD59-A6C34878D82A}">
                    <a16:rowId xmlns:a16="http://schemas.microsoft.com/office/drawing/2014/main" val="719345833"/>
                  </a:ext>
                </a:extLst>
              </a:tr>
            </a:tbl>
          </a:graphicData>
        </a:graphic>
      </p:graphicFrame>
    </p:spTree>
    <p:extLst>
      <p:ext uri="{BB962C8B-B14F-4D97-AF65-F5344CB8AC3E}">
        <p14:creationId xmlns:p14="http://schemas.microsoft.com/office/powerpoint/2010/main" val="120228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D5AE7-D567-4974-826A-C7378321A282}"/>
              </a:ext>
            </a:extLst>
          </p:cNvPr>
          <p:cNvSpPr>
            <a:spLocks noGrp="1"/>
          </p:cNvSpPr>
          <p:nvPr>
            <p:ph type="title"/>
          </p:nvPr>
        </p:nvSpPr>
        <p:spPr/>
        <p:txBody>
          <a:bodyPr/>
          <a:lstStyle/>
          <a:p>
            <a:r>
              <a:rPr lang="en-IN" dirty="0"/>
              <a:t>Returns comparison over rolling period–</a:t>
            </a:r>
            <a:br>
              <a:rPr lang="en-IN" dirty="0"/>
            </a:br>
            <a:r>
              <a:rPr lang="en-IN" dirty="0"/>
              <a:t>Nifty 50, Nifty Midcap 150 &amp; Nifty </a:t>
            </a:r>
            <a:r>
              <a:rPr lang="en-IN" dirty="0" err="1"/>
              <a:t>Smallcap</a:t>
            </a:r>
            <a:r>
              <a:rPr lang="en-IN" dirty="0"/>
              <a:t> 250 </a:t>
            </a:r>
            <a:br>
              <a:rPr lang="en-IN" dirty="0"/>
            </a:br>
            <a:endParaRPr lang="en-IN" dirty="0"/>
          </a:p>
        </p:txBody>
      </p:sp>
      <p:graphicFrame>
        <p:nvGraphicFramePr>
          <p:cNvPr id="4" name="Content Placeholder 3">
            <a:extLst>
              <a:ext uri="{FF2B5EF4-FFF2-40B4-BE49-F238E27FC236}">
                <a16:creationId xmlns:a16="http://schemas.microsoft.com/office/drawing/2014/main" id="{9BF944FE-4AE0-4468-AA28-314A7930672C}"/>
              </a:ext>
            </a:extLst>
          </p:cNvPr>
          <p:cNvGraphicFramePr>
            <a:graphicFrameLocks noGrp="1"/>
          </p:cNvGraphicFramePr>
          <p:nvPr>
            <p:ph idx="1"/>
            <p:extLst>
              <p:ext uri="{D42A27DB-BD31-4B8C-83A1-F6EECF244321}">
                <p14:modId xmlns:p14="http://schemas.microsoft.com/office/powerpoint/2010/main" val="1776014398"/>
              </p:ext>
            </p:extLst>
          </p:nvPr>
        </p:nvGraphicFramePr>
        <p:xfrm>
          <a:off x="812800" y="1546176"/>
          <a:ext cx="5073650" cy="23781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ED71F018-57B9-4198-9337-6B4A5C6AC5DE}"/>
              </a:ext>
            </a:extLst>
          </p:cNvPr>
          <p:cNvGraphicFramePr>
            <a:graphicFrameLocks/>
          </p:cNvGraphicFramePr>
          <p:nvPr>
            <p:extLst>
              <p:ext uri="{D42A27DB-BD31-4B8C-83A1-F6EECF244321}">
                <p14:modId xmlns:p14="http://schemas.microsoft.com/office/powerpoint/2010/main" val="3486583959"/>
              </p:ext>
            </p:extLst>
          </p:nvPr>
        </p:nvGraphicFramePr>
        <p:xfrm>
          <a:off x="6220992" y="1470000"/>
          <a:ext cx="5073650" cy="242067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4103F989-02AE-4827-B136-D2B0B9FFFF52}"/>
              </a:ext>
            </a:extLst>
          </p:cNvPr>
          <p:cNvSpPr txBox="1"/>
          <p:nvPr/>
        </p:nvSpPr>
        <p:spPr>
          <a:xfrm>
            <a:off x="1536700" y="1320800"/>
            <a:ext cx="4102100" cy="369332"/>
          </a:xfrm>
          <a:prstGeom prst="rect">
            <a:avLst/>
          </a:prstGeom>
          <a:noFill/>
        </p:spPr>
        <p:txBody>
          <a:bodyPr wrap="square" rtlCol="0">
            <a:spAutoFit/>
          </a:bodyPr>
          <a:lstStyle/>
          <a:p>
            <a:r>
              <a:rPr lang="en-IN" dirty="0"/>
              <a:t>5 Year Rolling Returns on Annual Basis</a:t>
            </a:r>
          </a:p>
        </p:txBody>
      </p:sp>
      <p:sp>
        <p:nvSpPr>
          <p:cNvPr id="7" name="TextBox 6">
            <a:extLst>
              <a:ext uri="{FF2B5EF4-FFF2-40B4-BE49-F238E27FC236}">
                <a16:creationId xmlns:a16="http://schemas.microsoft.com/office/drawing/2014/main" id="{3C99DC0C-D6DF-4421-8001-EED93A4DB6FE}"/>
              </a:ext>
            </a:extLst>
          </p:cNvPr>
          <p:cNvSpPr txBox="1"/>
          <p:nvPr/>
        </p:nvSpPr>
        <p:spPr>
          <a:xfrm>
            <a:off x="7112000" y="1320800"/>
            <a:ext cx="4102100" cy="369332"/>
          </a:xfrm>
          <a:prstGeom prst="rect">
            <a:avLst/>
          </a:prstGeom>
          <a:noFill/>
        </p:spPr>
        <p:txBody>
          <a:bodyPr wrap="square" rtlCol="0">
            <a:spAutoFit/>
          </a:bodyPr>
          <a:lstStyle/>
          <a:p>
            <a:r>
              <a:rPr lang="en-IN" dirty="0"/>
              <a:t>3 Year Rolling Returns on Annual Basis</a:t>
            </a:r>
          </a:p>
        </p:txBody>
      </p:sp>
      <p:graphicFrame>
        <p:nvGraphicFramePr>
          <p:cNvPr id="8" name="Chart 7">
            <a:extLst>
              <a:ext uri="{FF2B5EF4-FFF2-40B4-BE49-F238E27FC236}">
                <a16:creationId xmlns:a16="http://schemas.microsoft.com/office/drawing/2014/main" id="{84D895CB-386B-466B-AC51-96528413FE59}"/>
              </a:ext>
            </a:extLst>
          </p:cNvPr>
          <p:cNvGraphicFramePr>
            <a:graphicFrameLocks/>
          </p:cNvGraphicFramePr>
          <p:nvPr>
            <p:extLst>
              <p:ext uri="{D42A27DB-BD31-4B8C-83A1-F6EECF244321}">
                <p14:modId xmlns:p14="http://schemas.microsoft.com/office/powerpoint/2010/main" val="2830068155"/>
              </p:ext>
            </p:extLst>
          </p:nvPr>
        </p:nvGraphicFramePr>
        <p:xfrm>
          <a:off x="3059695" y="4239988"/>
          <a:ext cx="5158209" cy="2091029"/>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B7042DDC-C2C7-499B-A610-F876E77B0262}"/>
              </a:ext>
            </a:extLst>
          </p:cNvPr>
          <p:cNvSpPr txBox="1"/>
          <p:nvPr/>
        </p:nvSpPr>
        <p:spPr>
          <a:xfrm>
            <a:off x="3587750" y="4030748"/>
            <a:ext cx="4102100" cy="369332"/>
          </a:xfrm>
          <a:prstGeom prst="rect">
            <a:avLst/>
          </a:prstGeom>
          <a:noFill/>
        </p:spPr>
        <p:txBody>
          <a:bodyPr wrap="square" rtlCol="0">
            <a:spAutoFit/>
          </a:bodyPr>
          <a:lstStyle/>
          <a:p>
            <a:r>
              <a:rPr lang="en-IN" dirty="0"/>
              <a:t>1 Year Rolling Returns on Annual Basis</a:t>
            </a:r>
          </a:p>
        </p:txBody>
      </p:sp>
      <p:sp>
        <p:nvSpPr>
          <p:cNvPr id="12" name="TextBox 11">
            <a:extLst>
              <a:ext uri="{FF2B5EF4-FFF2-40B4-BE49-F238E27FC236}">
                <a16:creationId xmlns:a16="http://schemas.microsoft.com/office/drawing/2014/main" id="{687A0312-1ACD-4CFA-A21D-E99DB3D2112B}"/>
              </a:ext>
            </a:extLst>
          </p:cNvPr>
          <p:cNvSpPr txBox="1"/>
          <p:nvPr/>
        </p:nvSpPr>
        <p:spPr>
          <a:xfrm>
            <a:off x="801858" y="6474155"/>
            <a:ext cx="7301133" cy="261610"/>
          </a:xfrm>
          <a:prstGeom prst="rect">
            <a:avLst/>
          </a:prstGeom>
          <a:noFill/>
        </p:spPr>
        <p:txBody>
          <a:bodyPr wrap="square" rtlCol="0">
            <a:spAutoFit/>
          </a:bodyPr>
          <a:lstStyle/>
          <a:p>
            <a:r>
              <a:rPr lang="en-IN" sz="1100" dirty="0"/>
              <a:t>Source: MFI Explorer; All Dates are year end. Rolling period is also calculated on year-end-basis</a:t>
            </a:r>
          </a:p>
        </p:txBody>
      </p:sp>
    </p:spTree>
    <p:extLst>
      <p:ext uri="{BB962C8B-B14F-4D97-AF65-F5344CB8AC3E}">
        <p14:creationId xmlns:p14="http://schemas.microsoft.com/office/powerpoint/2010/main" val="2522772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150E-A3DD-4104-8F8A-048650D8D873}"/>
              </a:ext>
            </a:extLst>
          </p:cNvPr>
          <p:cNvSpPr>
            <a:spLocks noGrp="1"/>
          </p:cNvSpPr>
          <p:nvPr>
            <p:ph type="title"/>
          </p:nvPr>
        </p:nvSpPr>
        <p:spPr/>
        <p:txBody>
          <a:bodyPr/>
          <a:lstStyle/>
          <a:p>
            <a:r>
              <a:rPr lang="en-IN" dirty="0"/>
              <a:t>About </a:t>
            </a:r>
            <a:r>
              <a:rPr lang="en-US" dirty="0"/>
              <a:t>L&amp;T Nifty 50 Index Fund </a:t>
            </a:r>
            <a:endParaRPr lang="en-IN" dirty="0"/>
          </a:p>
        </p:txBody>
      </p:sp>
      <p:graphicFrame>
        <p:nvGraphicFramePr>
          <p:cNvPr id="5" name="Content Placeholder 4">
            <a:extLst>
              <a:ext uri="{FF2B5EF4-FFF2-40B4-BE49-F238E27FC236}">
                <a16:creationId xmlns:a16="http://schemas.microsoft.com/office/drawing/2014/main" id="{DC0092D2-5035-4739-8B8E-95DF5E997074}"/>
              </a:ext>
            </a:extLst>
          </p:cNvPr>
          <p:cNvGraphicFramePr>
            <a:graphicFrameLocks noGrp="1"/>
          </p:cNvGraphicFramePr>
          <p:nvPr>
            <p:ph idx="1"/>
            <p:extLst>
              <p:ext uri="{D42A27DB-BD31-4B8C-83A1-F6EECF244321}">
                <p14:modId xmlns:p14="http://schemas.microsoft.com/office/powerpoint/2010/main" val="4057684824"/>
              </p:ext>
            </p:extLst>
          </p:nvPr>
        </p:nvGraphicFramePr>
        <p:xfrm>
          <a:off x="379828" y="1322364"/>
          <a:ext cx="11338560" cy="5535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6740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BF358-4000-4C18-952C-DB66C3F2E39A}"/>
              </a:ext>
            </a:extLst>
          </p:cNvPr>
          <p:cNvSpPr>
            <a:spLocks noGrp="1"/>
          </p:cNvSpPr>
          <p:nvPr>
            <p:ph type="title"/>
          </p:nvPr>
        </p:nvSpPr>
        <p:spPr/>
        <p:txBody>
          <a:bodyPr/>
          <a:lstStyle/>
          <a:p>
            <a:r>
              <a:rPr lang="en-IN" dirty="0"/>
              <a:t>Disclosure</a:t>
            </a:r>
          </a:p>
        </p:txBody>
      </p:sp>
      <p:sp>
        <p:nvSpPr>
          <p:cNvPr id="3" name="Content Placeholder 2">
            <a:extLst>
              <a:ext uri="{FF2B5EF4-FFF2-40B4-BE49-F238E27FC236}">
                <a16:creationId xmlns:a16="http://schemas.microsoft.com/office/drawing/2014/main" id="{B4037E0E-C000-4148-BF2F-1CD97DD77DA6}"/>
              </a:ext>
            </a:extLst>
          </p:cNvPr>
          <p:cNvSpPr>
            <a:spLocks noGrp="1"/>
          </p:cNvSpPr>
          <p:nvPr>
            <p:ph idx="1"/>
          </p:nvPr>
        </p:nvSpPr>
        <p:spPr>
          <a:xfrm>
            <a:off x="609600" y="1190052"/>
            <a:ext cx="10972800" cy="3606065"/>
          </a:xfrm>
        </p:spPr>
        <p:txBody>
          <a:bodyPr/>
          <a:lstStyle/>
          <a:p>
            <a:pPr marL="0" indent="0" algn="just" eaLnBrk="0" hangingPunct="0">
              <a:buNone/>
            </a:pPr>
            <a:r>
              <a:rPr lang="en-US" sz="1400" dirty="0"/>
              <a:t>The presentation  (including market views expressed herein) is for general information only and does not have regard to specific investment objectives, financial situation and the particular needs of any specific person who may receive this information. The data/information used/disclosed in the article is only for information purposes and not guaranteeing / indicating any returns. The article provides general information and comparisons made (if any) are only for illustration purposes. Investments in mutual funds and secondary markets inherently involve risks and recipient should consult their legal, tax and financial advisors before investing. Recipient of this document should understand that statements made herein regarding future prospects may not be realized. Recipient should also understand that any reference to the indices/ sectors/ securities/ schemes etc. in the article is only for illustration purpose and are NOT stock recommendation(s) from the author or L&amp;T Investment Management Limited, the asset management company of L&amp;T Mutual Fund (“the Fund”) or any of its associates. Any performance information shown refers to the past and should not be seen as an indication of future returns. The value of investments and any income from them can go down as well as up. The distribution of the article in certain jurisdictions may be restricted or totally prohibited and accordingly, persons who come into possession of the article are required to inform themselves about, and to observe, any such restrictions. </a:t>
            </a:r>
          </a:p>
          <a:p>
            <a:pPr marL="0" indent="0" algn="just" eaLnBrk="0" hangingPunct="0">
              <a:buNone/>
            </a:pPr>
            <a:r>
              <a:rPr lang="en-US" b="1" dirty="0"/>
              <a:t>Mutual Fund investments are subject to market risks, read all scheme related documents carefully</a:t>
            </a:r>
            <a:r>
              <a:rPr lang="en-US" sz="1800" b="1" dirty="0"/>
              <a:t>.  </a:t>
            </a:r>
          </a:p>
          <a:p>
            <a:pPr marL="0" indent="0">
              <a:buNone/>
            </a:pPr>
            <a:endParaRPr lang="en-IN" sz="1400" dirty="0"/>
          </a:p>
        </p:txBody>
      </p:sp>
      <p:graphicFrame>
        <p:nvGraphicFramePr>
          <p:cNvPr id="6" name="Table 5">
            <a:extLst>
              <a:ext uri="{FF2B5EF4-FFF2-40B4-BE49-F238E27FC236}">
                <a16:creationId xmlns:a16="http://schemas.microsoft.com/office/drawing/2014/main" id="{3F32E58F-52FB-4503-A77D-AC40A5BE679E}"/>
              </a:ext>
            </a:extLst>
          </p:cNvPr>
          <p:cNvGraphicFramePr>
            <a:graphicFrameLocks noGrp="1"/>
          </p:cNvGraphicFramePr>
          <p:nvPr>
            <p:extLst>
              <p:ext uri="{D42A27DB-BD31-4B8C-83A1-F6EECF244321}">
                <p14:modId xmlns:p14="http://schemas.microsoft.com/office/powerpoint/2010/main" val="927694273"/>
              </p:ext>
            </p:extLst>
          </p:nvPr>
        </p:nvGraphicFramePr>
        <p:xfrm>
          <a:off x="954561" y="4923692"/>
          <a:ext cx="10492326" cy="1310581"/>
        </p:xfrm>
        <a:graphic>
          <a:graphicData uri="http://schemas.openxmlformats.org/drawingml/2006/table">
            <a:tbl>
              <a:tblPr firstRow="1" firstCol="1" bandRow="1">
                <a:tableStyleId>{5C22544A-7EE6-4342-B048-85BDC9FD1C3A}</a:tableStyleId>
              </a:tblPr>
              <a:tblGrid>
                <a:gridCol w="7879950">
                  <a:extLst>
                    <a:ext uri="{9D8B030D-6E8A-4147-A177-3AD203B41FA5}">
                      <a16:colId xmlns:a16="http://schemas.microsoft.com/office/drawing/2014/main" val="2231128648"/>
                    </a:ext>
                  </a:extLst>
                </a:gridCol>
                <a:gridCol w="2612376">
                  <a:extLst>
                    <a:ext uri="{9D8B030D-6E8A-4147-A177-3AD203B41FA5}">
                      <a16:colId xmlns:a16="http://schemas.microsoft.com/office/drawing/2014/main" val="1145144759"/>
                    </a:ext>
                  </a:extLst>
                </a:gridCol>
              </a:tblGrid>
              <a:tr h="1310581">
                <a:tc>
                  <a:txBody>
                    <a:bodyPr/>
                    <a:lstStyle/>
                    <a:p>
                      <a:pPr marL="0" marR="0" algn="just">
                        <a:spcBef>
                          <a:spcPts val="0"/>
                        </a:spcBef>
                        <a:spcAft>
                          <a:spcPts val="400"/>
                        </a:spcAft>
                      </a:pPr>
                      <a:r>
                        <a:rPr lang="en-US" sz="2000" b="1" kern="1200" dirty="0">
                          <a:solidFill>
                            <a:schemeClr val="tx1"/>
                          </a:solidFill>
                          <a:effectLst/>
                          <a:latin typeface="+mn-lt"/>
                          <a:ea typeface="+mn-ea"/>
                          <a:cs typeface="+mn-cs"/>
                        </a:rPr>
                        <a:t>This product </a:t>
                      </a:r>
                      <a:r>
                        <a:rPr lang="en-US" sz="2000" dirty="0">
                          <a:solidFill>
                            <a:schemeClr val="tx1"/>
                          </a:solidFill>
                          <a:effectLst/>
                        </a:rPr>
                        <a:t>is suitable for investors who are seeking*</a:t>
                      </a:r>
                      <a:endParaRPr lang="en-IN" sz="3600" dirty="0">
                        <a:solidFill>
                          <a:schemeClr val="tx1"/>
                        </a:solidFill>
                        <a:effectLst/>
                      </a:endParaRPr>
                    </a:p>
                    <a:p>
                      <a:pPr marL="342900" marR="0" lvl="0" indent="-342900" algn="just">
                        <a:spcBef>
                          <a:spcPts val="0"/>
                        </a:spcBef>
                        <a:spcAft>
                          <a:spcPts val="400"/>
                        </a:spcAft>
                        <a:buFont typeface="Symbol" panose="05050102010706020507" pitchFamily="18" charset="2"/>
                        <a:buChar char=""/>
                      </a:pPr>
                      <a:r>
                        <a:rPr lang="en-US" sz="1800" dirty="0">
                          <a:solidFill>
                            <a:schemeClr val="tx1"/>
                          </a:solidFill>
                          <a:effectLst/>
                        </a:rPr>
                        <a:t>Long term capital appreciation</a:t>
                      </a:r>
                      <a:endParaRPr lang="en-IN" sz="3200" dirty="0">
                        <a:solidFill>
                          <a:schemeClr val="tx1"/>
                        </a:solidFill>
                        <a:effectLst/>
                      </a:endParaRPr>
                    </a:p>
                    <a:p>
                      <a:pPr marL="342900" marR="0" lvl="0" indent="-342900" algn="just">
                        <a:spcBef>
                          <a:spcPts val="0"/>
                        </a:spcBef>
                        <a:spcAft>
                          <a:spcPts val="400"/>
                        </a:spcAft>
                        <a:buFont typeface="Symbol" panose="05050102010706020507" pitchFamily="18" charset="2"/>
                        <a:buChar char=""/>
                      </a:pPr>
                      <a:r>
                        <a:rPr lang="en-US" sz="1800" dirty="0">
                          <a:solidFill>
                            <a:schemeClr val="tx1"/>
                          </a:solidFill>
                          <a:effectLst/>
                        </a:rPr>
                        <a:t>Investment in equity securities covered by the NIFTY 50</a:t>
                      </a:r>
                      <a:endParaRPr lang="en-IN" sz="3200" dirty="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500"/>
                        </a:spcAft>
                      </a:pPr>
                      <a:endParaRPr lang="en-US" sz="9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431893"/>
                  </a:ext>
                </a:extLst>
              </a:tr>
            </a:tbl>
          </a:graphicData>
        </a:graphic>
      </p:graphicFrame>
      <p:pic>
        <p:nvPicPr>
          <p:cNvPr id="7" name="Picture 2">
            <a:extLst>
              <a:ext uri="{FF2B5EF4-FFF2-40B4-BE49-F238E27FC236}">
                <a16:creationId xmlns:a16="http://schemas.microsoft.com/office/drawing/2014/main" id="{9F92CBD2-82B0-477C-BA76-C557B0001A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2880" y="5051266"/>
            <a:ext cx="2025747" cy="105543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67EF86F-EF6C-4FBA-BBCB-32A990CA5216}"/>
              </a:ext>
            </a:extLst>
          </p:cNvPr>
          <p:cNvSpPr/>
          <p:nvPr/>
        </p:nvSpPr>
        <p:spPr>
          <a:xfrm>
            <a:off x="609599" y="4490573"/>
            <a:ext cx="2105465" cy="369332"/>
          </a:xfrm>
          <a:prstGeom prst="rect">
            <a:avLst/>
          </a:prstGeom>
        </p:spPr>
        <p:txBody>
          <a:bodyPr wrap="square">
            <a:spAutoFit/>
          </a:bodyPr>
          <a:lstStyle/>
          <a:p>
            <a:r>
              <a:rPr lang="en-IN" dirty="0">
                <a:solidFill>
                  <a:srgbClr val="000000"/>
                </a:solidFill>
                <a:latin typeface="Arial" panose="020B0604020202020204" pitchFamily="34" charset="0"/>
              </a:rPr>
              <a:t>CL06984 </a:t>
            </a:r>
            <a:endParaRPr lang="en-IN" dirty="0"/>
          </a:p>
        </p:txBody>
      </p:sp>
    </p:spTree>
    <p:extLst>
      <p:ext uri="{BB962C8B-B14F-4D97-AF65-F5344CB8AC3E}">
        <p14:creationId xmlns:p14="http://schemas.microsoft.com/office/powerpoint/2010/main" val="1239138261"/>
      </p:ext>
    </p:extLst>
  </p:cSld>
  <p:clrMapOvr>
    <a:masterClrMapping/>
  </p:clrMapOvr>
</p:sld>
</file>

<file path=ppt/theme/theme1.xml><?xml version="1.0" encoding="utf-8"?>
<a:theme xmlns:a="http://schemas.openxmlformats.org/drawingml/2006/main" name="PPT 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 Default" id="{1A76AD32-16D4-4C52-B1C9-38E72218151A}" vid="{15DCEEA4-A115-4512-9984-1C6F881B7E55}"/>
    </a:ext>
  </a:extLst>
</a:theme>
</file>

<file path=docProps/app.xml><?xml version="1.0" encoding="utf-8"?>
<Properties xmlns="http://schemas.openxmlformats.org/officeDocument/2006/extended-properties" xmlns:vt="http://schemas.openxmlformats.org/officeDocument/2006/docPropsVTypes">
  <Template>16_9-ratio</Template>
  <TotalTime>1545</TotalTime>
  <Words>1262</Words>
  <Application>Microsoft Office PowerPoint</Application>
  <PresentationFormat>Widescreen</PresentationFormat>
  <Paragraphs>266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Symbol</vt:lpstr>
      <vt:lpstr>Wingdings</vt:lpstr>
      <vt:lpstr>PPT Default</vt:lpstr>
      <vt:lpstr>L&amp;T Nifty 50 Index Fund </vt:lpstr>
      <vt:lpstr>What is Passive Investing?</vt:lpstr>
      <vt:lpstr>Benefits of Passive Investing</vt:lpstr>
      <vt:lpstr>Growth of Passive Funds</vt:lpstr>
      <vt:lpstr>Nifty 50 Index</vt:lpstr>
      <vt:lpstr>Nifty 50 Index</vt:lpstr>
      <vt:lpstr>Returns comparison over rolling period– Nifty 50, Nifty Midcap 150 &amp; Nifty Smallcap 250  </vt:lpstr>
      <vt:lpstr>About L&amp;T Nifty 50 Index Fund </vt:lpstr>
      <vt:lpstr>Disclosure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L&amp;T Nifty Index Fund</dc:title>
  <dc:creator>Md Shoaib Zaman</dc:creator>
  <cp:lastModifiedBy>Vijay Venkatram</cp:lastModifiedBy>
  <cp:revision>56</cp:revision>
  <dcterms:created xsi:type="dcterms:W3CDTF">2020-03-12T04:39:34Z</dcterms:created>
  <dcterms:modified xsi:type="dcterms:W3CDTF">2020-03-20T20:56:00Z</dcterms:modified>
</cp:coreProperties>
</file>